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Georgia" panose="02040502050405020303" pitchFamily="18" charset="0"/>
      <p:regular r:id="rId17"/>
      <p:bold r:id="rId18"/>
      <p:italic r:id="rId19"/>
      <p:boldItalic r:id="rId20"/>
    </p:embeddedFont>
    <p:embeddedFont>
      <p:font typeface="TAN Angleton"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F0D034-1273-48AA-8551-41D316B417B4}" v="3" dt="2024-01-01T18:23:18.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y Taylor" userId="03f9d6a130a649f3" providerId="LiveId" clId="{4BF0D034-1273-48AA-8551-41D316B417B4}"/>
    <pc:docChg chg="addSld delSld modSld sldOrd">
      <pc:chgData name="Kristy Taylor" userId="03f9d6a130a649f3" providerId="LiveId" clId="{4BF0D034-1273-48AA-8551-41D316B417B4}" dt="2024-01-01T18:24:50.622" v="18"/>
      <pc:docMkLst>
        <pc:docMk/>
      </pc:docMkLst>
      <pc:sldChg chg="modSp mod">
        <pc:chgData name="Kristy Taylor" userId="03f9d6a130a649f3" providerId="LiveId" clId="{4BF0D034-1273-48AA-8551-41D316B417B4}" dt="2024-01-01T18:23:40.930" v="3" actId="1076"/>
        <pc:sldMkLst>
          <pc:docMk/>
          <pc:sldMk cId="0" sldId="256"/>
        </pc:sldMkLst>
        <pc:spChg chg="mod">
          <ac:chgData name="Kristy Taylor" userId="03f9d6a130a649f3" providerId="LiveId" clId="{4BF0D034-1273-48AA-8551-41D316B417B4}" dt="2024-01-01T18:23:37.228" v="2" actId="14100"/>
          <ac:spMkLst>
            <pc:docMk/>
            <pc:sldMk cId="0" sldId="256"/>
            <ac:spMk id="80" creationId="{00000000-0000-0000-0000-000000000000}"/>
          </ac:spMkLst>
        </pc:spChg>
        <pc:spChg chg="mod">
          <ac:chgData name="Kristy Taylor" userId="03f9d6a130a649f3" providerId="LiveId" clId="{4BF0D034-1273-48AA-8551-41D316B417B4}" dt="2024-01-01T18:23:40.930" v="3" actId="1076"/>
          <ac:spMkLst>
            <pc:docMk/>
            <pc:sldMk cId="0" sldId="256"/>
            <ac:spMk id="82" creationId="{00000000-0000-0000-0000-000000000000}"/>
          </ac:spMkLst>
        </pc:spChg>
        <pc:spChg chg="mod">
          <ac:chgData name="Kristy Taylor" userId="03f9d6a130a649f3" providerId="LiveId" clId="{4BF0D034-1273-48AA-8551-41D316B417B4}" dt="2024-01-01T18:23:27.609" v="0" actId="14100"/>
          <ac:spMkLst>
            <pc:docMk/>
            <pc:sldMk cId="0" sldId="256"/>
            <ac:spMk id="87" creationId="{00000000-0000-0000-0000-000000000000}"/>
          </ac:spMkLst>
        </pc:spChg>
      </pc:sldChg>
      <pc:sldChg chg="modSp mod">
        <pc:chgData name="Kristy Taylor" userId="03f9d6a130a649f3" providerId="LiveId" clId="{4BF0D034-1273-48AA-8551-41D316B417B4}" dt="2024-01-01T18:23:53.690" v="5" actId="14100"/>
        <pc:sldMkLst>
          <pc:docMk/>
          <pc:sldMk cId="0" sldId="257"/>
        </pc:sldMkLst>
        <pc:spChg chg="mod">
          <ac:chgData name="Kristy Taylor" userId="03f9d6a130a649f3" providerId="LiveId" clId="{4BF0D034-1273-48AA-8551-41D316B417B4}" dt="2024-01-01T18:23:50.317" v="4" actId="14100"/>
          <ac:spMkLst>
            <pc:docMk/>
            <pc:sldMk cId="0" sldId="257"/>
            <ac:spMk id="27" creationId="{00000000-0000-0000-0000-000000000000}"/>
          </ac:spMkLst>
        </pc:spChg>
        <pc:spChg chg="mod">
          <ac:chgData name="Kristy Taylor" userId="03f9d6a130a649f3" providerId="LiveId" clId="{4BF0D034-1273-48AA-8551-41D316B417B4}" dt="2024-01-01T18:23:53.690" v="5" actId="14100"/>
          <ac:spMkLst>
            <pc:docMk/>
            <pc:sldMk cId="0" sldId="257"/>
            <ac:spMk id="28" creationId="{00000000-0000-0000-0000-000000000000}"/>
          </ac:spMkLst>
        </pc:spChg>
      </pc:sldChg>
      <pc:sldChg chg="modSp mod">
        <pc:chgData name="Kristy Taylor" userId="03f9d6a130a649f3" providerId="LiveId" clId="{4BF0D034-1273-48AA-8551-41D316B417B4}" dt="2024-01-01T18:24:24.444" v="14" actId="14100"/>
        <pc:sldMkLst>
          <pc:docMk/>
          <pc:sldMk cId="0" sldId="260"/>
        </pc:sldMkLst>
        <pc:spChg chg="mod">
          <ac:chgData name="Kristy Taylor" userId="03f9d6a130a649f3" providerId="LiveId" clId="{4BF0D034-1273-48AA-8551-41D316B417B4}" dt="2024-01-01T18:24:07.274" v="6" actId="1076"/>
          <ac:spMkLst>
            <pc:docMk/>
            <pc:sldMk cId="0" sldId="260"/>
            <ac:spMk id="2" creationId="{00000000-0000-0000-0000-000000000000}"/>
          </ac:spMkLst>
        </pc:spChg>
        <pc:spChg chg="mod">
          <ac:chgData name="Kristy Taylor" userId="03f9d6a130a649f3" providerId="LiveId" clId="{4BF0D034-1273-48AA-8551-41D316B417B4}" dt="2024-01-01T18:24:24.444" v="14" actId="14100"/>
          <ac:spMkLst>
            <pc:docMk/>
            <pc:sldMk cId="0" sldId="260"/>
            <ac:spMk id="3" creationId="{00000000-0000-0000-0000-000000000000}"/>
          </ac:spMkLst>
        </pc:spChg>
      </pc:sldChg>
      <pc:sldChg chg="add ord">
        <pc:chgData name="Kristy Taylor" userId="03f9d6a130a649f3" providerId="LiveId" clId="{4BF0D034-1273-48AA-8551-41D316B417B4}" dt="2024-01-01T18:24:50.622" v="18"/>
        <pc:sldMkLst>
          <pc:docMk/>
          <pc:sldMk cId="3448785084" sldId="266"/>
        </pc:sldMkLst>
      </pc:sldChg>
      <pc:sldChg chg="del">
        <pc:chgData name="Kristy Taylor" userId="03f9d6a130a649f3" providerId="LiveId" clId="{4BF0D034-1273-48AA-8551-41D316B417B4}" dt="2024-01-01T18:24:41.723" v="15" actId="47"/>
        <pc:sldMkLst>
          <pc:docMk/>
          <pc:sldMk cId="4243711563" sldId="26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youtube.com/channel/UCbwpwstcfLQ_roM5DE_a2Ww" TargetMode="External"/><Relationship Id="rId18" Type="http://schemas.openxmlformats.org/officeDocument/2006/relationships/image" Target="../media/image52.svg"/><Relationship Id="rId3" Type="http://schemas.openxmlformats.org/officeDocument/2006/relationships/image" Target="../media/image42.jpeg"/><Relationship Id="rId21" Type="http://schemas.openxmlformats.org/officeDocument/2006/relationships/image" Target="../media/image54.svg"/><Relationship Id="rId7" Type="http://schemas.openxmlformats.org/officeDocument/2006/relationships/hyperlink" Target="https://www.facebook.com/careercoachrx" TargetMode="External"/><Relationship Id="rId12" Type="http://schemas.openxmlformats.org/officeDocument/2006/relationships/image" Target="../media/image48.svg"/><Relationship Id="rId17" Type="http://schemas.openxmlformats.org/officeDocument/2006/relationships/image" Target="../media/image51.png"/><Relationship Id="rId25" Type="http://schemas.openxmlformats.org/officeDocument/2006/relationships/image" Target="../media/image56.png"/><Relationship Id="rId2" Type="http://schemas.openxmlformats.org/officeDocument/2006/relationships/image" Target="../media/image26.png"/><Relationship Id="rId16" Type="http://schemas.openxmlformats.org/officeDocument/2006/relationships/hyperlink" Target="https://www.instagram.com/careercoachrx/" TargetMode="External"/><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24" Type="http://schemas.openxmlformats.org/officeDocument/2006/relationships/hyperlink" Target="https://www.worxksolutions.com/careercoachrx" TargetMode="External"/><Relationship Id="rId5" Type="http://schemas.openxmlformats.org/officeDocument/2006/relationships/image" Target="../media/image43.png"/><Relationship Id="rId15" Type="http://schemas.openxmlformats.org/officeDocument/2006/relationships/image" Target="../media/image50.svg"/><Relationship Id="rId23" Type="http://schemas.openxmlformats.org/officeDocument/2006/relationships/image" Target="../media/image55.png"/><Relationship Id="rId10" Type="http://schemas.openxmlformats.org/officeDocument/2006/relationships/hyperlink" Target="https://www.linkedin.com/company/worxk-solutions-llc/" TargetMode="External"/><Relationship Id="rId19" Type="http://schemas.openxmlformats.org/officeDocument/2006/relationships/hyperlink" Target="https://www.tiktok.com/@careercoachrx" TargetMode="External"/><Relationship Id="rId4" Type="http://schemas.openxmlformats.org/officeDocument/2006/relationships/hyperlink" Target="https://podcasters.spotify.com/pod/show/careercoachrx?fbclid=IwAR1HyC-CXzaTT-I13zY6Rq0lo4v9iuNeJF4ZgKte8rQX2XIlpvL1YuNHmS8" TargetMode="External"/><Relationship Id="rId9" Type="http://schemas.openxmlformats.org/officeDocument/2006/relationships/image" Target="../media/image46.svg"/><Relationship Id="rId14" Type="http://schemas.openxmlformats.org/officeDocument/2006/relationships/image" Target="../media/image49.png"/><Relationship Id="rId22" Type="http://schemas.openxmlformats.org/officeDocument/2006/relationships/hyperlink" Target="https://www.worxksolutions.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www.youtube.com/@queenfidence" TargetMode="External"/><Relationship Id="rId18" Type="http://schemas.openxmlformats.org/officeDocument/2006/relationships/hyperlink" Target="https://thechrismitchell.com" TargetMode="External"/><Relationship Id="rId3" Type="http://schemas.openxmlformats.org/officeDocument/2006/relationships/image" Target="../media/image11.png"/><Relationship Id="rId21" Type="http://schemas.openxmlformats.org/officeDocument/2006/relationships/hyperlink" Target="https://www.tiktok.com/@empoweredwellbeing" TargetMode="External"/><Relationship Id="rId7" Type="http://schemas.openxmlformats.org/officeDocument/2006/relationships/image" Target="../media/image5.png"/><Relationship Id="rId12" Type="http://schemas.openxmlformats.org/officeDocument/2006/relationships/hyperlink" Target="http://www.twitter.com/kristieykennedy" TargetMode="External"/><Relationship Id="rId17" Type="http://schemas.openxmlformats.org/officeDocument/2006/relationships/hyperlink" Target="https://www.youtube.com/@TheChrisMitchellOfficial" TargetMode="External"/><Relationship Id="rId2" Type="http://schemas.openxmlformats.org/officeDocument/2006/relationships/image" Target="../media/image30.png"/><Relationship Id="rId16" Type="http://schemas.openxmlformats.org/officeDocument/2006/relationships/hyperlink" Target="https://www.linkedin.com/in/thechrismitchellofficial/" TargetMode="External"/><Relationship Id="rId20" Type="http://schemas.openxmlformats.org/officeDocument/2006/relationships/hyperlink" Target="https://www.instagram.com/empowered_wellbeing1/"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linkedin.com/in/kristieykennedy/" TargetMode="External"/><Relationship Id="rId5" Type="http://schemas.openxmlformats.org/officeDocument/2006/relationships/image" Target="../media/image3.png"/><Relationship Id="rId15" Type="http://schemas.openxmlformats.org/officeDocument/2006/relationships/hyperlink" Target="https://www.instagram.com/thechrismitchellofficial" TargetMode="External"/><Relationship Id="rId10" Type="http://schemas.openxmlformats.org/officeDocument/2006/relationships/hyperlink" Target="http://www.instagram.com/kristieykennedy" TargetMode="External"/><Relationship Id="rId19" Type="http://schemas.openxmlformats.org/officeDocument/2006/relationships/hyperlink" Target="https://www.dancefit-pro.com" TargetMode="External"/><Relationship Id="rId4" Type="http://schemas.openxmlformats.org/officeDocument/2006/relationships/image" Target="../media/image10.jpeg"/><Relationship Id="rId9" Type="http://schemas.openxmlformats.org/officeDocument/2006/relationships/hyperlink" Target="https://www.facebook.com/profile.php?id=100009102621074" TargetMode="External"/><Relationship Id="rId14" Type="http://schemas.openxmlformats.org/officeDocument/2006/relationships/hyperlink" Target="https://www.facebook.com/TheChrisMitchellOffici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heal.me/practitioner/candace-n-lance" TargetMode="External"/><Relationship Id="rId1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hyperlink" Target="https://view.flodesk.com/pages/64e14c07c7567cef7b9f6be5" TargetMode="External"/><Relationship Id="rId17" Type="http://schemas.openxmlformats.org/officeDocument/2006/relationships/hyperlink" Target="http://www.katiekozlowski.com" TargetMode="External"/><Relationship Id="rId2" Type="http://schemas.openxmlformats.org/officeDocument/2006/relationships/image" Target="../media/image30.png"/><Relationship Id="rId16" Type="http://schemas.openxmlformats.org/officeDocument/2006/relationships/hyperlink" Target="http://www.instagram.com/iamkatiekozlowski" TargetMode="External"/><Relationship Id="rId1" Type="http://schemas.openxmlformats.org/officeDocument/2006/relationships/slideLayout" Target="../slideLayouts/slideLayout7.xml"/><Relationship Id="rId6" Type="http://schemas.openxmlformats.org/officeDocument/2006/relationships/hyperlink" Target="https://www.linkedin.com/in/olusegun-eluyode-5b9857102/" TargetMode="External"/><Relationship Id="rId11" Type="http://schemas.openxmlformats.org/officeDocument/2006/relationships/hyperlink" Target="http://www.holisticallywellut.com" TargetMode="External"/><Relationship Id="rId5" Type="http://schemas.openxmlformats.org/officeDocument/2006/relationships/hyperlink" Target="https://www.instagram.com/oluseguneluyode_TPT" TargetMode="External"/><Relationship Id="rId15" Type="http://schemas.openxmlformats.org/officeDocument/2006/relationships/hyperlink" Target="https://www.facebook.com/katie.kozlowski/" TargetMode="External"/><Relationship Id="rId10" Type="http://schemas.openxmlformats.org/officeDocument/2006/relationships/hyperlink" Target="https://www.instagram.com/holisticallywellwithcandace/" TargetMode="External"/><Relationship Id="rId4" Type="http://schemas.openxmlformats.org/officeDocument/2006/relationships/hyperlink" Target="http://www.facebook.com/seguneluyode" TargetMode="External"/><Relationship Id="rId9" Type="http://schemas.openxmlformats.org/officeDocument/2006/relationships/hyperlink" Target="https://www.facebook.com/holisticallywellwithcandace/" TargetMode="External"/><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874" b="-41874"/>
            </a:stretch>
          </a:blipFill>
        </p:spPr>
        <p:txBody>
          <a:bodyPr/>
          <a:lstStyle/>
          <a:p>
            <a:endParaRPr lang="en-US"/>
          </a:p>
        </p:txBody>
      </p:sp>
      <p:grpSp>
        <p:nvGrpSpPr>
          <p:cNvPr id="3" name="Group 3"/>
          <p:cNvGrpSpPr/>
          <p:nvPr/>
        </p:nvGrpSpPr>
        <p:grpSpPr>
          <a:xfrm>
            <a:off x="-848497" y="6277720"/>
            <a:ext cx="6541210" cy="460127"/>
            <a:chOff x="0" y="0"/>
            <a:chExt cx="1738690" cy="122304"/>
          </a:xfrm>
        </p:grpSpPr>
        <p:sp>
          <p:nvSpPr>
            <p:cNvPr id="4" name="Freeform 4"/>
            <p:cNvSpPr/>
            <p:nvPr/>
          </p:nvSpPr>
          <p:spPr>
            <a:xfrm>
              <a:off x="0" y="0"/>
              <a:ext cx="1738690" cy="122304"/>
            </a:xfrm>
            <a:custGeom>
              <a:avLst/>
              <a:gdLst/>
              <a:ahLst/>
              <a:cxnLst/>
              <a:rect l="l" t="t" r="r" b="b"/>
              <a:pathLst>
                <a:path w="1738690" h="122304">
                  <a:moveTo>
                    <a:pt x="203200" y="0"/>
                  </a:moveTo>
                  <a:lnTo>
                    <a:pt x="1738690" y="0"/>
                  </a:lnTo>
                  <a:lnTo>
                    <a:pt x="1535490" y="122304"/>
                  </a:lnTo>
                  <a:lnTo>
                    <a:pt x="0" y="122304"/>
                  </a:lnTo>
                  <a:lnTo>
                    <a:pt x="203200" y="0"/>
                  </a:lnTo>
                  <a:close/>
                </a:path>
              </a:pathLst>
            </a:custGeom>
            <a:solidFill>
              <a:srgbClr val="F1D487"/>
            </a:solidFill>
          </p:spPr>
          <p:txBody>
            <a:bodyPr/>
            <a:lstStyle/>
            <a:p>
              <a:endParaRPr lang="en-US"/>
            </a:p>
          </p:txBody>
        </p:sp>
        <p:sp>
          <p:nvSpPr>
            <p:cNvPr id="5" name="TextBox 5"/>
            <p:cNvSpPr txBox="1"/>
            <p:nvPr/>
          </p:nvSpPr>
          <p:spPr>
            <a:xfrm>
              <a:off x="101600" y="-9525"/>
              <a:ext cx="1535490" cy="131829"/>
            </a:xfrm>
            <a:prstGeom prst="rect">
              <a:avLst/>
            </a:prstGeom>
          </p:spPr>
          <p:txBody>
            <a:bodyPr lIns="50800" tIns="50800" rIns="50800" bIns="50800" rtlCol="0" anchor="ctr"/>
            <a:lstStyle/>
            <a:p>
              <a:pPr algn="ctr">
                <a:lnSpc>
                  <a:spcPts val="3131"/>
                </a:lnSpc>
              </a:pPr>
              <a:endParaRPr/>
            </a:p>
          </p:txBody>
        </p:sp>
      </p:grpSp>
      <p:grpSp>
        <p:nvGrpSpPr>
          <p:cNvPr id="6" name="Group 6"/>
          <p:cNvGrpSpPr/>
          <p:nvPr/>
        </p:nvGrpSpPr>
        <p:grpSpPr>
          <a:xfrm>
            <a:off x="9966378" y="3257544"/>
            <a:ext cx="3430261" cy="3480303"/>
            <a:chOff x="0" y="0"/>
            <a:chExt cx="4573682" cy="4640404"/>
          </a:xfrm>
        </p:grpSpPr>
        <p:grpSp>
          <p:nvGrpSpPr>
            <p:cNvPr id="7" name="Group 7"/>
            <p:cNvGrpSpPr>
              <a:grpSpLocks noChangeAspect="1"/>
            </p:cNvGrpSpPr>
            <p:nvPr/>
          </p:nvGrpSpPr>
          <p:grpSpPr>
            <a:xfrm>
              <a:off x="96210" y="180423"/>
              <a:ext cx="4477472" cy="4459982"/>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4631" r="223" b="-20367"/>
                </a:stretch>
              </a:blipFill>
            </p:spPr>
            <p:txBody>
              <a:bodyPr/>
              <a:lstStyle/>
              <a:p>
                <a:endParaRPr lang="en-US"/>
              </a:p>
            </p:txBody>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10" name="Freeform 10"/>
            <p:cNvSpPr/>
            <p:nvPr/>
          </p:nvSpPr>
          <p:spPr>
            <a:xfrm>
              <a:off x="0" y="0"/>
              <a:ext cx="4573682" cy="4640404"/>
            </a:xfrm>
            <a:custGeom>
              <a:avLst/>
              <a:gdLst/>
              <a:ahLst/>
              <a:cxnLst/>
              <a:rect l="l" t="t" r="r" b="b"/>
              <a:pathLst>
                <a:path w="4573682" h="4640404">
                  <a:moveTo>
                    <a:pt x="0" y="0"/>
                  </a:moveTo>
                  <a:lnTo>
                    <a:pt x="4573682" y="0"/>
                  </a:lnTo>
                  <a:lnTo>
                    <a:pt x="4573682" y="4640404"/>
                  </a:lnTo>
                  <a:lnTo>
                    <a:pt x="0" y="4640404"/>
                  </a:lnTo>
                  <a:lnTo>
                    <a:pt x="0" y="0"/>
                  </a:lnTo>
                  <a:close/>
                </a:path>
              </a:pathLst>
            </a:custGeom>
            <a:blipFill>
              <a:blip r:embed="rId4"/>
              <a:stretch>
                <a:fillRect l="-539" r="-539"/>
              </a:stretch>
            </a:blipFill>
          </p:spPr>
          <p:txBody>
            <a:bodyPr/>
            <a:lstStyle/>
            <a:p>
              <a:endParaRPr lang="en-US"/>
            </a:p>
          </p:txBody>
        </p:sp>
      </p:grpSp>
      <p:grpSp>
        <p:nvGrpSpPr>
          <p:cNvPr id="11" name="Group 11"/>
          <p:cNvGrpSpPr/>
          <p:nvPr/>
        </p:nvGrpSpPr>
        <p:grpSpPr>
          <a:xfrm>
            <a:off x="3225419" y="7127623"/>
            <a:ext cx="2045590" cy="2427221"/>
            <a:chOff x="0" y="0"/>
            <a:chExt cx="2727453" cy="3236295"/>
          </a:xfrm>
        </p:grpSpPr>
        <p:grpSp>
          <p:nvGrpSpPr>
            <p:cNvPr id="12" name="Group 12"/>
            <p:cNvGrpSpPr/>
            <p:nvPr/>
          </p:nvGrpSpPr>
          <p:grpSpPr>
            <a:xfrm>
              <a:off x="304209" y="93826"/>
              <a:ext cx="2147999" cy="2153689"/>
              <a:chOff x="0" y="0"/>
              <a:chExt cx="847785" cy="850031"/>
            </a:xfrm>
          </p:grpSpPr>
          <p:sp>
            <p:nvSpPr>
              <p:cNvPr id="13" name="Freeform 13"/>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14" name="TextBox 14"/>
              <p:cNvSpPr txBox="1"/>
              <p:nvPr/>
            </p:nvSpPr>
            <p:spPr>
              <a:xfrm>
                <a:off x="79480" y="70165"/>
                <a:ext cx="688825" cy="700175"/>
              </a:xfrm>
              <a:prstGeom prst="rect">
                <a:avLst/>
              </a:prstGeom>
            </p:spPr>
            <p:txBody>
              <a:bodyPr lIns="50800" tIns="50800" rIns="50800" bIns="50800" rtlCol="0" anchor="ctr"/>
              <a:lstStyle/>
              <a:p>
                <a:pPr algn="ctr">
                  <a:lnSpc>
                    <a:spcPts val="3131"/>
                  </a:lnSpc>
                </a:pPr>
                <a:endParaRPr/>
              </a:p>
            </p:txBody>
          </p:sp>
        </p:grpSp>
        <p:grpSp>
          <p:nvGrpSpPr>
            <p:cNvPr id="15" name="Group 15"/>
            <p:cNvGrpSpPr>
              <a:grpSpLocks noChangeAspect="1"/>
            </p:cNvGrpSpPr>
            <p:nvPr/>
          </p:nvGrpSpPr>
          <p:grpSpPr>
            <a:xfrm>
              <a:off x="259889" y="93826"/>
              <a:ext cx="2236613" cy="2227876"/>
              <a:chOff x="0" y="0"/>
              <a:chExt cx="6502400" cy="6477000"/>
            </a:xfrm>
          </p:grpSpPr>
          <p:sp>
            <p:nvSpPr>
              <p:cNvPr id="16" name="Freeform 1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txBody>
              <a:bodyPr/>
              <a:lstStyle/>
              <a:p>
                <a:endParaRPr lang="en-US"/>
              </a:p>
            </p:txBody>
          </p:sp>
          <p:sp>
            <p:nvSpPr>
              <p:cNvPr id="17" name="Freeform 1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18" name="Freeform 18"/>
            <p:cNvSpPr/>
            <p:nvPr/>
          </p:nvSpPr>
          <p:spPr>
            <a:xfrm>
              <a:off x="204125" y="0"/>
              <a:ext cx="2301338" cy="2310001"/>
            </a:xfrm>
            <a:custGeom>
              <a:avLst/>
              <a:gdLst/>
              <a:ahLst/>
              <a:cxnLst/>
              <a:rect l="l" t="t" r="r" b="b"/>
              <a:pathLst>
                <a:path w="2301338" h="2310001">
                  <a:moveTo>
                    <a:pt x="0" y="0"/>
                  </a:moveTo>
                  <a:lnTo>
                    <a:pt x="2301338" y="0"/>
                  </a:lnTo>
                  <a:lnTo>
                    <a:pt x="2301338" y="2310001"/>
                  </a:lnTo>
                  <a:lnTo>
                    <a:pt x="0" y="2310001"/>
                  </a:lnTo>
                  <a:lnTo>
                    <a:pt x="0" y="0"/>
                  </a:lnTo>
                  <a:close/>
                </a:path>
              </a:pathLst>
            </a:custGeom>
            <a:blipFill>
              <a:blip r:embed="rId4"/>
              <a:stretch>
                <a:fillRect/>
              </a:stretch>
            </a:blipFill>
          </p:spPr>
          <p:txBody>
            <a:bodyPr/>
            <a:lstStyle/>
            <a:p>
              <a:endParaRPr lang="en-US"/>
            </a:p>
          </p:txBody>
        </p:sp>
        <p:sp>
          <p:nvSpPr>
            <p:cNvPr id="19" name="TextBox 19"/>
            <p:cNvSpPr txBox="1"/>
            <p:nvPr/>
          </p:nvSpPr>
          <p:spPr>
            <a:xfrm>
              <a:off x="145484" y="2396035"/>
              <a:ext cx="2581969"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Chris Mitchell</a:t>
              </a:r>
            </a:p>
          </p:txBody>
        </p:sp>
        <p:sp>
          <p:nvSpPr>
            <p:cNvPr id="20" name="TextBox 20"/>
            <p:cNvSpPr txBox="1"/>
            <p:nvPr/>
          </p:nvSpPr>
          <p:spPr>
            <a:xfrm>
              <a:off x="0" y="2757531"/>
              <a:ext cx="2692001" cy="478764"/>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Founder/CEO of #DefineYourself</a:t>
              </a:r>
            </a:p>
          </p:txBody>
        </p:sp>
      </p:grpSp>
      <p:grpSp>
        <p:nvGrpSpPr>
          <p:cNvPr id="21" name="Group 21"/>
          <p:cNvGrpSpPr/>
          <p:nvPr/>
        </p:nvGrpSpPr>
        <p:grpSpPr>
          <a:xfrm>
            <a:off x="5769763" y="7197992"/>
            <a:ext cx="1610999" cy="1615267"/>
            <a:chOff x="0" y="0"/>
            <a:chExt cx="847785" cy="850031"/>
          </a:xfrm>
        </p:grpSpPr>
        <p:sp>
          <p:nvSpPr>
            <p:cNvPr id="22" name="Freeform 2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23" name="TextBox 23"/>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24" name="Group 24"/>
          <p:cNvGrpSpPr>
            <a:grpSpLocks noChangeAspect="1"/>
          </p:cNvGrpSpPr>
          <p:nvPr/>
        </p:nvGrpSpPr>
        <p:grpSpPr>
          <a:xfrm>
            <a:off x="5736524" y="7197992"/>
            <a:ext cx="1677460" cy="1670907"/>
            <a:chOff x="0" y="0"/>
            <a:chExt cx="6502400" cy="6477000"/>
          </a:xfrm>
        </p:grpSpPr>
        <p:sp>
          <p:nvSpPr>
            <p:cNvPr id="25" name="Freeform 2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5946" t="-3935" r="-864" b="-4545"/>
              </a:stretch>
            </a:blipFill>
          </p:spPr>
          <p:txBody>
            <a:bodyPr/>
            <a:lstStyle/>
            <a:p>
              <a:endParaRPr lang="en-US"/>
            </a:p>
          </p:txBody>
        </p:sp>
        <p:sp>
          <p:nvSpPr>
            <p:cNvPr id="26" name="Freeform 2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27" name="Freeform 27"/>
          <p:cNvSpPr/>
          <p:nvPr/>
        </p:nvSpPr>
        <p:spPr>
          <a:xfrm>
            <a:off x="5692714" y="7127623"/>
            <a:ext cx="1726004" cy="1732501"/>
          </a:xfrm>
          <a:custGeom>
            <a:avLst/>
            <a:gdLst/>
            <a:ahLst/>
            <a:cxnLst/>
            <a:rect l="l" t="t" r="r" b="b"/>
            <a:pathLst>
              <a:path w="1726004" h="1732501">
                <a:moveTo>
                  <a:pt x="0" y="0"/>
                </a:moveTo>
                <a:lnTo>
                  <a:pt x="1726004" y="0"/>
                </a:lnTo>
                <a:lnTo>
                  <a:pt x="1726004" y="1732501"/>
                </a:lnTo>
                <a:lnTo>
                  <a:pt x="0" y="1732501"/>
                </a:lnTo>
                <a:lnTo>
                  <a:pt x="0" y="0"/>
                </a:lnTo>
                <a:close/>
              </a:path>
            </a:pathLst>
          </a:custGeom>
          <a:blipFill>
            <a:blip r:embed="rId4"/>
            <a:stretch>
              <a:fillRect/>
            </a:stretch>
          </a:blipFill>
        </p:spPr>
        <p:txBody>
          <a:bodyPr/>
          <a:lstStyle/>
          <a:p>
            <a:endParaRPr lang="en-US"/>
          </a:p>
        </p:txBody>
      </p:sp>
      <p:grpSp>
        <p:nvGrpSpPr>
          <p:cNvPr id="28" name="Group 28"/>
          <p:cNvGrpSpPr/>
          <p:nvPr/>
        </p:nvGrpSpPr>
        <p:grpSpPr>
          <a:xfrm>
            <a:off x="7840422" y="7118847"/>
            <a:ext cx="2418878" cy="2444771"/>
            <a:chOff x="0" y="0"/>
            <a:chExt cx="3225171" cy="3259694"/>
          </a:xfrm>
        </p:grpSpPr>
        <p:sp>
          <p:nvSpPr>
            <p:cNvPr id="29" name="TextBox 29"/>
            <p:cNvSpPr txBox="1"/>
            <p:nvPr/>
          </p:nvSpPr>
          <p:spPr>
            <a:xfrm>
              <a:off x="0" y="2396226"/>
              <a:ext cx="3225171" cy="393271"/>
            </a:xfrm>
            <a:prstGeom prst="rect">
              <a:avLst/>
            </a:prstGeom>
          </p:spPr>
          <p:txBody>
            <a:bodyPr lIns="0" tIns="0" rIns="0" bIns="0" rtlCol="0" anchor="t">
              <a:spAutoFit/>
            </a:bodyPr>
            <a:lstStyle/>
            <a:p>
              <a:pPr algn="ctr">
                <a:lnSpc>
                  <a:spcPts val="2310"/>
                </a:lnSpc>
              </a:pPr>
              <a:r>
                <a:rPr lang="en-US" sz="2100" spc="117" dirty="0" err="1">
                  <a:solidFill>
                    <a:srgbClr val="EBCE6E"/>
                  </a:solidFill>
                  <a:latin typeface="Georgia" panose="02040502050405020303" pitchFamily="18" charset="0"/>
                </a:rPr>
                <a:t>Latonyia</a:t>
              </a:r>
              <a:r>
                <a:rPr lang="en-US" sz="2100" spc="117" dirty="0">
                  <a:solidFill>
                    <a:srgbClr val="EBCE6E"/>
                  </a:solidFill>
                  <a:latin typeface="Georgia" panose="02040502050405020303" pitchFamily="18" charset="0"/>
                </a:rPr>
                <a:t> Sumpter</a:t>
              </a:r>
            </a:p>
          </p:txBody>
        </p:sp>
        <p:sp>
          <p:nvSpPr>
            <p:cNvPr id="30" name="TextBox 30"/>
            <p:cNvSpPr txBox="1"/>
            <p:nvPr/>
          </p:nvSpPr>
          <p:spPr>
            <a:xfrm>
              <a:off x="266585" y="2780930"/>
              <a:ext cx="2692002" cy="478764"/>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 Empowered </a:t>
              </a:r>
            </a:p>
            <a:p>
              <a:pPr algn="ctr">
                <a:lnSpc>
                  <a:spcPts val="1376"/>
                </a:lnSpc>
              </a:pPr>
              <a:r>
                <a:rPr lang="en-US" sz="1250" spc="70" dirty="0">
                  <a:solidFill>
                    <a:srgbClr val="FFFFFF"/>
                  </a:solidFill>
                  <a:latin typeface="Georgia" panose="02040502050405020303" pitchFamily="18" charset="0"/>
                </a:rPr>
                <a:t>Well-being LLC</a:t>
              </a:r>
            </a:p>
          </p:txBody>
        </p:sp>
        <p:grpSp>
          <p:nvGrpSpPr>
            <p:cNvPr id="31" name="Group 31"/>
            <p:cNvGrpSpPr/>
            <p:nvPr/>
          </p:nvGrpSpPr>
          <p:grpSpPr>
            <a:xfrm>
              <a:off x="538598" y="93826"/>
              <a:ext cx="2147999" cy="2153689"/>
              <a:chOff x="0" y="0"/>
              <a:chExt cx="847785" cy="850031"/>
            </a:xfrm>
          </p:grpSpPr>
          <p:sp>
            <p:nvSpPr>
              <p:cNvPr id="32" name="Freeform 3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33" name="TextBox 33"/>
              <p:cNvSpPr txBox="1"/>
              <p:nvPr/>
            </p:nvSpPr>
            <p:spPr>
              <a:xfrm>
                <a:off x="79480" y="70165"/>
                <a:ext cx="688825" cy="700175"/>
              </a:xfrm>
              <a:prstGeom prst="rect">
                <a:avLst/>
              </a:prstGeom>
            </p:spPr>
            <p:txBody>
              <a:bodyPr lIns="50800" tIns="50800" rIns="50800" bIns="50800" rtlCol="0" anchor="ctr"/>
              <a:lstStyle/>
              <a:p>
                <a:pPr algn="ctr">
                  <a:lnSpc>
                    <a:spcPts val="3131"/>
                  </a:lnSpc>
                </a:pPr>
                <a:endParaRPr/>
              </a:p>
            </p:txBody>
          </p:sp>
        </p:grpSp>
        <p:grpSp>
          <p:nvGrpSpPr>
            <p:cNvPr id="34" name="Group 34"/>
            <p:cNvGrpSpPr>
              <a:grpSpLocks noChangeAspect="1"/>
            </p:cNvGrpSpPr>
            <p:nvPr/>
          </p:nvGrpSpPr>
          <p:grpSpPr>
            <a:xfrm>
              <a:off x="494279" y="93826"/>
              <a:ext cx="2236613" cy="2227876"/>
              <a:chOff x="0" y="0"/>
              <a:chExt cx="6502400" cy="6477000"/>
            </a:xfrm>
          </p:grpSpPr>
          <p:sp>
            <p:nvSpPr>
              <p:cNvPr id="35" name="Freeform 3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1223" r="223" b="-23735"/>
                </a:stretch>
              </a:blipFill>
            </p:spPr>
            <p:txBody>
              <a:bodyPr/>
              <a:lstStyle/>
              <a:p>
                <a:endParaRPr lang="en-US"/>
              </a:p>
            </p:txBody>
          </p:sp>
          <p:sp>
            <p:nvSpPr>
              <p:cNvPr id="36" name="Freeform 3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37" name="Freeform 37"/>
            <p:cNvSpPr/>
            <p:nvPr/>
          </p:nvSpPr>
          <p:spPr>
            <a:xfrm>
              <a:off x="429553" y="0"/>
              <a:ext cx="2301338" cy="2310001"/>
            </a:xfrm>
            <a:custGeom>
              <a:avLst/>
              <a:gdLst/>
              <a:ahLst/>
              <a:cxnLst/>
              <a:rect l="l" t="t" r="r" b="b"/>
              <a:pathLst>
                <a:path w="2301338" h="2310001">
                  <a:moveTo>
                    <a:pt x="0" y="0"/>
                  </a:moveTo>
                  <a:lnTo>
                    <a:pt x="2301339" y="0"/>
                  </a:lnTo>
                  <a:lnTo>
                    <a:pt x="2301339" y="2310001"/>
                  </a:lnTo>
                  <a:lnTo>
                    <a:pt x="0" y="2310001"/>
                  </a:lnTo>
                  <a:lnTo>
                    <a:pt x="0" y="0"/>
                  </a:lnTo>
                  <a:close/>
                </a:path>
              </a:pathLst>
            </a:custGeom>
            <a:blipFill>
              <a:blip r:embed="rId4"/>
              <a:stretch>
                <a:fillRect/>
              </a:stretch>
            </a:blipFill>
          </p:spPr>
          <p:txBody>
            <a:bodyPr/>
            <a:lstStyle/>
            <a:p>
              <a:endParaRPr lang="en-US"/>
            </a:p>
          </p:txBody>
        </p:sp>
      </p:grpSp>
      <p:grpSp>
        <p:nvGrpSpPr>
          <p:cNvPr id="38" name="Group 38"/>
          <p:cNvGrpSpPr/>
          <p:nvPr/>
        </p:nvGrpSpPr>
        <p:grpSpPr>
          <a:xfrm>
            <a:off x="10534507" y="7118847"/>
            <a:ext cx="2441326" cy="2986623"/>
            <a:chOff x="0" y="0"/>
            <a:chExt cx="3255102" cy="3982165"/>
          </a:xfrm>
        </p:grpSpPr>
        <p:grpSp>
          <p:nvGrpSpPr>
            <p:cNvPr id="39" name="Group 39"/>
            <p:cNvGrpSpPr/>
            <p:nvPr/>
          </p:nvGrpSpPr>
          <p:grpSpPr>
            <a:xfrm>
              <a:off x="553552" y="100039"/>
              <a:ext cx="2147999" cy="2153689"/>
              <a:chOff x="0" y="0"/>
              <a:chExt cx="847785" cy="850031"/>
            </a:xfrm>
          </p:grpSpPr>
          <p:sp>
            <p:nvSpPr>
              <p:cNvPr id="40" name="Freeform 40"/>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41" name="TextBox 41"/>
              <p:cNvSpPr txBox="1"/>
              <p:nvPr/>
            </p:nvSpPr>
            <p:spPr>
              <a:xfrm>
                <a:off x="79480" y="70165"/>
                <a:ext cx="688825" cy="700175"/>
              </a:xfrm>
              <a:prstGeom prst="rect">
                <a:avLst/>
              </a:prstGeom>
            </p:spPr>
            <p:txBody>
              <a:bodyPr lIns="50800" tIns="50800" rIns="50800" bIns="50800" rtlCol="0" anchor="ctr"/>
              <a:lstStyle/>
              <a:p>
                <a:pPr algn="ctr">
                  <a:lnSpc>
                    <a:spcPts val="3131"/>
                  </a:lnSpc>
                </a:pPr>
                <a:endParaRPr/>
              </a:p>
            </p:txBody>
          </p:sp>
        </p:grpSp>
        <p:grpSp>
          <p:nvGrpSpPr>
            <p:cNvPr id="42" name="Group 42"/>
            <p:cNvGrpSpPr>
              <a:grpSpLocks noChangeAspect="1"/>
            </p:cNvGrpSpPr>
            <p:nvPr/>
          </p:nvGrpSpPr>
          <p:grpSpPr>
            <a:xfrm>
              <a:off x="509232" y="100039"/>
              <a:ext cx="2236613" cy="2227876"/>
              <a:chOff x="0" y="0"/>
              <a:chExt cx="6502400" cy="6477000"/>
            </a:xfrm>
          </p:grpSpPr>
          <p:sp>
            <p:nvSpPr>
              <p:cNvPr id="43" name="Freeform 4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21030" r="223" b="-9562"/>
                </a:stretch>
              </a:blipFill>
            </p:spPr>
            <p:txBody>
              <a:bodyPr/>
              <a:lstStyle/>
              <a:p>
                <a:endParaRPr lang="en-US"/>
              </a:p>
            </p:txBody>
          </p:sp>
          <p:sp>
            <p:nvSpPr>
              <p:cNvPr id="44" name="Freeform 4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45" name="Freeform 45"/>
            <p:cNvSpPr/>
            <p:nvPr/>
          </p:nvSpPr>
          <p:spPr>
            <a:xfrm>
              <a:off x="444506" y="0"/>
              <a:ext cx="2301338" cy="2310001"/>
            </a:xfrm>
            <a:custGeom>
              <a:avLst/>
              <a:gdLst/>
              <a:ahLst/>
              <a:cxnLst/>
              <a:rect l="l" t="t" r="r" b="b"/>
              <a:pathLst>
                <a:path w="2301338" h="2310001">
                  <a:moveTo>
                    <a:pt x="0" y="0"/>
                  </a:moveTo>
                  <a:lnTo>
                    <a:pt x="2301339" y="0"/>
                  </a:lnTo>
                  <a:lnTo>
                    <a:pt x="2301339" y="2310001"/>
                  </a:lnTo>
                  <a:lnTo>
                    <a:pt x="0" y="2310001"/>
                  </a:lnTo>
                  <a:lnTo>
                    <a:pt x="0" y="0"/>
                  </a:lnTo>
                  <a:close/>
                </a:path>
              </a:pathLst>
            </a:custGeom>
            <a:blipFill>
              <a:blip r:embed="rId4"/>
              <a:stretch>
                <a:fillRect/>
              </a:stretch>
            </a:blipFill>
          </p:spPr>
          <p:txBody>
            <a:bodyPr/>
            <a:lstStyle/>
            <a:p>
              <a:endParaRPr lang="en-US"/>
            </a:p>
          </p:txBody>
        </p:sp>
        <p:sp>
          <p:nvSpPr>
            <p:cNvPr id="46" name="TextBox 46"/>
            <p:cNvSpPr txBox="1"/>
            <p:nvPr/>
          </p:nvSpPr>
          <p:spPr>
            <a:xfrm>
              <a:off x="0" y="2350313"/>
              <a:ext cx="3255102"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Olusegun </a:t>
              </a:r>
              <a:r>
                <a:rPr lang="en-US" sz="2100" spc="117" dirty="0" err="1">
                  <a:solidFill>
                    <a:srgbClr val="EBCE6E"/>
                  </a:solidFill>
                  <a:latin typeface="Georgia" panose="02040502050405020303" pitchFamily="18" charset="0"/>
                </a:rPr>
                <a:t>Eluyode</a:t>
              </a:r>
              <a:endParaRPr lang="en-US" sz="2100" spc="117" dirty="0">
                <a:solidFill>
                  <a:srgbClr val="EBCE6E"/>
                </a:solidFill>
                <a:latin typeface="Georgia" panose="02040502050405020303" pitchFamily="18" charset="0"/>
              </a:endParaRPr>
            </a:p>
          </p:txBody>
        </p:sp>
        <p:sp>
          <p:nvSpPr>
            <p:cNvPr id="47" name="TextBox 47"/>
            <p:cNvSpPr txBox="1"/>
            <p:nvPr/>
          </p:nvSpPr>
          <p:spPr>
            <a:xfrm>
              <a:off x="140769" y="2785255"/>
              <a:ext cx="2973565" cy="1196910"/>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 of </a:t>
              </a:r>
              <a:r>
                <a:rPr lang="en-US" sz="1250" spc="70" dirty="0" err="1">
                  <a:solidFill>
                    <a:srgbClr val="FFFFFF"/>
                  </a:solidFill>
                  <a:latin typeface="Georgia" panose="02040502050405020303" pitchFamily="18" charset="0"/>
                </a:rPr>
                <a:t>Housterdin</a:t>
              </a:r>
              <a:r>
                <a:rPr lang="en-US" sz="1250" spc="70" dirty="0">
                  <a:solidFill>
                    <a:srgbClr val="FFFFFF"/>
                  </a:solidFill>
                  <a:latin typeface="Georgia" panose="02040502050405020303" pitchFamily="18" charset="0"/>
                </a:rPr>
                <a:t> Consulting and </a:t>
              </a:r>
              <a:r>
                <a:rPr lang="en-US" sz="1250" spc="70" dirty="0" err="1">
                  <a:solidFill>
                    <a:srgbClr val="FFFFFF"/>
                  </a:solidFill>
                  <a:latin typeface="Georgia" panose="02040502050405020303" pitchFamily="18" charset="0"/>
                </a:rPr>
                <a:t>Lacaperia</a:t>
              </a:r>
              <a:r>
                <a:rPr lang="en-US" sz="1250" spc="70" dirty="0">
                  <a:solidFill>
                    <a:srgbClr val="FFFFFF"/>
                  </a:solidFill>
                  <a:latin typeface="Georgia" panose="02040502050405020303" pitchFamily="18" charset="0"/>
                </a:rPr>
                <a:t> Academy</a:t>
              </a:r>
            </a:p>
            <a:p>
              <a:pPr algn="ctr">
                <a:lnSpc>
                  <a:spcPts val="1376"/>
                </a:lnSpc>
              </a:pPr>
              <a:endParaRPr lang="en-US" sz="1250" spc="70" dirty="0">
                <a:solidFill>
                  <a:srgbClr val="FFFFFF"/>
                </a:solidFill>
                <a:latin typeface="Georgia" panose="02040502050405020303" pitchFamily="18" charset="0"/>
              </a:endParaRPr>
            </a:p>
            <a:p>
              <a:pPr algn="ctr">
                <a:lnSpc>
                  <a:spcPts val="1376"/>
                </a:lnSpc>
              </a:pPr>
              <a:endParaRPr lang="en-US" sz="1250" spc="70" dirty="0">
                <a:solidFill>
                  <a:srgbClr val="FFFFFF"/>
                </a:solidFill>
                <a:latin typeface="Georgia" panose="02040502050405020303" pitchFamily="18" charset="0"/>
              </a:endParaRPr>
            </a:p>
          </p:txBody>
        </p:sp>
      </p:grpSp>
      <p:grpSp>
        <p:nvGrpSpPr>
          <p:cNvPr id="48" name="Group 48"/>
          <p:cNvGrpSpPr/>
          <p:nvPr/>
        </p:nvGrpSpPr>
        <p:grpSpPr>
          <a:xfrm>
            <a:off x="13251039" y="7118847"/>
            <a:ext cx="2230173" cy="2582763"/>
            <a:chOff x="0" y="0"/>
            <a:chExt cx="2973564" cy="3443684"/>
          </a:xfrm>
        </p:grpSpPr>
        <p:grpSp>
          <p:nvGrpSpPr>
            <p:cNvPr id="49" name="Group 49"/>
            <p:cNvGrpSpPr/>
            <p:nvPr/>
          </p:nvGrpSpPr>
          <p:grpSpPr>
            <a:xfrm>
              <a:off x="412783" y="87724"/>
              <a:ext cx="2147999" cy="2153689"/>
              <a:chOff x="0" y="0"/>
              <a:chExt cx="847785" cy="850031"/>
            </a:xfrm>
          </p:grpSpPr>
          <p:sp>
            <p:nvSpPr>
              <p:cNvPr id="50" name="Freeform 50"/>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51" name="TextBox 51"/>
              <p:cNvSpPr txBox="1"/>
              <p:nvPr/>
            </p:nvSpPr>
            <p:spPr>
              <a:xfrm>
                <a:off x="79480" y="70165"/>
                <a:ext cx="688825" cy="700175"/>
              </a:xfrm>
              <a:prstGeom prst="rect">
                <a:avLst/>
              </a:prstGeom>
            </p:spPr>
            <p:txBody>
              <a:bodyPr lIns="48987" tIns="48987" rIns="48987" bIns="48987" rtlCol="0" anchor="ctr"/>
              <a:lstStyle/>
              <a:p>
                <a:pPr algn="ctr">
                  <a:lnSpc>
                    <a:spcPts val="3131"/>
                  </a:lnSpc>
                </a:pPr>
                <a:endParaRPr/>
              </a:p>
            </p:txBody>
          </p:sp>
        </p:grpSp>
        <p:grpSp>
          <p:nvGrpSpPr>
            <p:cNvPr id="52" name="Group 52"/>
            <p:cNvGrpSpPr>
              <a:grpSpLocks noChangeAspect="1"/>
            </p:cNvGrpSpPr>
            <p:nvPr/>
          </p:nvGrpSpPr>
          <p:grpSpPr>
            <a:xfrm>
              <a:off x="368463" y="87724"/>
              <a:ext cx="2236613" cy="2227876"/>
              <a:chOff x="0" y="0"/>
              <a:chExt cx="6502400" cy="6477000"/>
            </a:xfrm>
          </p:grpSpPr>
          <p:sp>
            <p:nvSpPr>
              <p:cNvPr id="53" name="Freeform 5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223" t="-3086" r="223" b="-46912"/>
                </a:stretch>
              </a:blipFill>
            </p:spPr>
            <p:txBody>
              <a:bodyPr/>
              <a:lstStyle/>
              <a:p>
                <a:endParaRPr lang="en-US"/>
              </a:p>
            </p:txBody>
          </p:sp>
          <p:sp>
            <p:nvSpPr>
              <p:cNvPr id="54" name="Freeform 5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55" name="Freeform 55"/>
            <p:cNvSpPr/>
            <p:nvPr/>
          </p:nvSpPr>
          <p:spPr>
            <a:xfrm>
              <a:off x="312699" y="0"/>
              <a:ext cx="2301338" cy="2310001"/>
            </a:xfrm>
            <a:custGeom>
              <a:avLst/>
              <a:gdLst/>
              <a:ahLst/>
              <a:cxnLst/>
              <a:rect l="l" t="t" r="r" b="b"/>
              <a:pathLst>
                <a:path w="2301338" h="2310001">
                  <a:moveTo>
                    <a:pt x="0" y="0"/>
                  </a:moveTo>
                  <a:lnTo>
                    <a:pt x="2301338" y="0"/>
                  </a:lnTo>
                  <a:lnTo>
                    <a:pt x="2301338" y="2310001"/>
                  </a:lnTo>
                  <a:lnTo>
                    <a:pt x="0" y="2310001"/>
                  </a:lnTo>
                  <a:lnTo>
                    <a:pt x="0" y="0"/>
                  </a:lnTo>
                  <a:close/>
                </a:path>
              </a:pathLst>
            </a:custGeom>
            <a:blipFill>
              <a:blip r:embed="rId4"/>
              <a:stretch>
                <a:fillRect/>
              </a:stretch>
            </a:blipFill>
          </p:spPr>
          <p:txBody>
            <a:bodyPr/>
            <a:lstStyle/>
            <a:p>
              <a:endParaRPr lang="en-US"/>
            </a:p>
          </p:txBody>
        </p:sp>
        <p:sp>
          <p:nvSpPr>
            <p:cNvPr id="56" name="TextBox 56"/>
            <p:cNvSpPr txBox="1"/>
            <p:nvPr/>
          </p:nvSpPr>
          <p:spPr>
            <a:xfrm>
              <a:off x="99641" y="2341075"/>
              <a:ext cx="2855447"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Candace Lance</a:t>
              </a:r>
            </a:p>
          </p:txBody>
        </p:sp>
        <p:sp>
          <p:nvSpPr>
            <p:cNvPr id="57" name="TextBox 57"/>
            <p:cNvSpPr txBox="1"/>
            <p:nvPr/>
          </p:nvSpPr>
          <p:spPr>
            <a:xfrm>
              <a:off x="0" y="2725539"/>
              <a:ext cx="2973564" cy="718145"/>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 of Holistically Well &amp; Certified Holistic Wellness Coach</a:t>
              </a:r>
            </a:p>
          </p:txBody>
        </p:sp>
      </p:grpSp>
      <p:grpSp>
        <p:nvGrpSpPr>
          <p:cNvPr id="58" name="Group 58"/>
          <p:cNvGrpSpPr/>
          <p:nvPr/>
        </p:nvGrpSpPr>
        <p:grpSpPr>
          <a:xfrm>
            <a:off x="15756418" y="7118847"/>
            <a:ext cx="2185409" cy="3300908"/>
            <a:chOff x="0" y="0"/>
            <a:chExt cx="2913878" cy="4401211"/>
          </a:xfrm>
        </p:grpSpPr>
        <p:sp>
          <p:nvSpPr>
            <p:cNvPr id="59" name="TextBox 59"/>
            <p:cNvSpPr txBox="1"/>
            <p:nvPr/>
          </p:nvSpPr>
          <p:spPr>
            <a:xfrm>
              <a:off x="0" y="2354227"/>
              <a:ext cx="2893535"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Katie Kozlowski</a:t>
              </a:r>
            </a:p>
          </p:txBody>
        </p:sp>
        <p:sp>
          <p:nvSpPr>
            <p:cNvPr id="60" name="TextBox 60"/>
            <p:cNvSpPr txBox="1"/>
            <p:nvPr/>
          </p:nvSpPr>
          <p:spPr>
            <a:xfrm>
              <a:off x="20343" y="2725539"/>
              <a:ext cx="2893535" cy="1675672"/>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ea typeface="Glacial Indifference Bold"/>
                </a:rPr>
                <a:t>Master Energy and Embodiment Coach and the Creator of the </a:t>
              </a:r>
              <a:r>
                <a:rPr lang="en-US" sz="1250" spc="70" dirty="0" err="1">
                  <a:solidFill>
                    <a:srgbClr val="FFFFFF"/>
                  </a:solidFill>
                  <a:latin typeface="Georgia" panose="02040502050405020303" pitchFamily="18" charset="0"/>
                  <a:ea typeface="Glacial Indifference Bold"/>
                </a:rPr>
                <a:t>ShaktiBomb</a:t>
              </a:r>
              <a:r>
                <a:rPr lang="en-US" sz="1250" spc="70" dirty="0">
                  <a:solidFill>
                    <a:srgbClr val="FFFFFF"/>
                  </a:solidFill>
                  <a:latin typeface="Georgia" panose="02040502050405020303" pitchFamily="18" charset="0"/>
                  <a:ea typeface="Glacial Indifference Bold"/>
                </a:rPr>
                <a:t> Method™️</a:t>
              </a:r>
            </a:p>
            <a:p>
              <a:pPr algn="ctr">
                <a:lnSpc>
                  <a:spcPts val="1376"/>
                </a:lnSpc>
              </a:pPr>
              <a:endParaRPr lang="en-US" sz="1250" spc="70" dirty="0">
                <a:solidFill>
                  <a:srgbClr val="FFFFFF"/>
                </a:solidFill>
                <a:latin typeface="Georgia" panose="02040502050405020303" pitchFamily="18" charset="0"/>
                <a:ea typeface="Glacial Indifference Bold"/>
              </a:endParaRPr>
            </a:p>
            <a:p>
              <a:pPr algn="ctr">
                <a:lnSpc>
                  <a:spcPts val="1376"/>
                </a:lnSpc>
              </a:pPr>
              <a:endParaRPr lang="en-US" sz="1250" spc="70" dirty="0">
                <a:solidFill>
                  <a:srgbClr val="FFFFFF"/>
                </a:solidFill>
                <a:latin typeface="Georgia" panose="02040502050405020303" pitchFamily="18" charset="0"/>
                <a:ea typeface="Glacial Indifference Bold"/>
              </a:endParaRPr>
            </a:p>
            <a:p>
              <a:pPr algn="ctr">
                <a:lnSpc>
                  <a:spcPts val="1376"/>
                </a:lnSpc>
              </a:pPr>
              <a:endParaRPr lang="en-US" sz="1250" spc="70" dirty="0">
                <a:solidFill>
                  <a:srgbClr val="FFFFFF"/>
                </a:solidFill>
                <a:latin typeface="Georgia" panose="02040502050405020303" pitchFamily="18" charset="0"/>
                <a:ea typeface="Glacial Indifference Bold"/>
              </a:endParaRPr>
            </a:p>
          </p:txBody>
        </p:sp>
        <p:grpSp>
          <p:nvGrpSpPr>
            <p:cNvPr id="61" name="Group 61"/>
            <p:cNvGrpSpPr/>
            <p:nvPr/>
          </p:nvGrpSpPr>
          <p:grpSpPr>
            <a:xfrm>
              <a:off x="311881" y="82125"/>
              <a:ext cx="2147999" cy="2153689"/>
              <a:chOff x="0" y="0"/>
              <a:chExt cx="847785" cy="850031"/>
            </a:xfrm>
          </p:grpSpPr>
          <p:sp>
            <p:nvSpPr>
              <p:cNvPr id="62" name="Freeform 6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63" name="TextBox 63"/>
              <p:cNvSpPr txBox="1"/>
              <p:nvPr/>
            </p:nvSpPr>
            <p:spPr>
              <a:xfrm>
                <a:off x="79480" y="70165"/>
                <a:ext cx="688825" cy="700175"/>
              </a:xfrm>
              <a:prstGeom prst="rect">
                <a:avLst/>
              </a:prstGeom>
            </p:spPr>
            <p:txBody>
              <a:bodyPr lIns="48987" tIns="48987" rIns="48987" bIns="48987" rtlCol="0" anchor="ctr"/>
              <a:lstStyle/>
              <a:p>
                <a:pPr algn="ctr">
                  <a:lnSpc>
                    <a:spcPts val="3131"/>
                  </a:lnSpc>
                </a:pPr>
                <a:endParaRPr/>
              </a:p>
            </p:txBody>
          </p:sp>
        </p:grpSp>
        <p:grpSp>
          <p:nvGrpSpPr>
            <p:cNvPr id="64" name="Group 64"/>
            <p:cNvGrpSpPr>
              <a:grpSpLocks noChangeAspect="1"/>
            </p:cNvGrpSpPr>
            <p:nvPr/>
          </p:nvGrpSpPr>
          <p:grpSpPr>
            <a:xfrm>
              <a:off x="267561" y="82125"/>
              <a:ext cx="2236613" cy="2227876"/>
              <a:chOff x="0" y="0"/>
              <a:chExt cx="6502400" cy="6477000"/>
            </a:xfrm>
          </p:grpSpPr>
          <p:sp>
            <p:nvSpPr>
              <p:cNvPr id="65" name="Freeform 6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stretch>
                  <a:fillRect l="-23382" t="-53489" r="-40635" b="-93272"/>
                </a:stretch>
              </a:blipFill>
            </p:spPr>
            <p:txBody>
              <a:bodyPr/>
              <a:lstStyle/>
              <a:p>
                <a:endParaRPr lang="en-US"/>
              </a:p>
            </p:txBody>
          </p:sp>
          <p:sp>
            <p:nvSpPr>
              <p:cNvPr id="66" name="Freeform 6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67" name="Freeform 67"/>
            <p:cNvSpPr/>
            <p:nvPr/>
          </p:nvSpPr>
          <p:spPr>
            <a:xfrm>
              <a:off x="202836" y="0"/>
              <a:ext cx="2301338" cy="2310001"/>
            </a:xfrm>
            <a:custGeom>
              <a:avLst/>
              <a:gdLst/>
              <a:ahLst/>
              <a:cxnLst/>
              <a:rect l="l" t="t" r="r" b="b"/>
              <a:pathLst>
                <a:path w="2301338" h="2310001">
                  <a:moveTo>
                    <a:pt x="0" y="0"/>
                  </a:moveTo>
                  <a:lnTo>
                    <a:pt x="2301338" y="0"/>
                  </a:lnTo>
                  <a:lnTo>
                    <a:pt x="2301338" y="2310001"/>
                  </a:lnTo>
                  <a:lnTo>
                    <a:pt x="0" y="2310001"/>
                  </a:lnTo>
                  <a:lnTo>
                    <a:pt x="0" y="0"/>
                  </a:lnTo>
                  <a:close/>
                </a:path>
              </a:pathLst>
            </a:custGeom>
            <a:blipFill>
              <a:blip r:embed="rId4"/>
              <a:stretch>
                <a:fillRect/>
              </a:stretch>
            </a:blipFill>
          </p:spPr>
          <p:txBody>
            <a:bodyPr/>
            <a:lstStyle/>
            <a:p>
              <a:endParaRPr lang="en-US"/>
            </a:p>
          </p:txBody>
        </p:sp>
      </p:grpSp>
      <p:grpSp>
        <p:nvGrpSpPr>
          <p:cNvPr id="68" name="Group 68"/>
          <p:cNvGrpSpPr/>
          <p:nvPr/>
        </p:nvGrpSpPr>
        <p:grpSpPr>
          <a:xfrm>
            <a:off x="346173" y="7140786"/>
            <a:ext cx="2604040" cy="2602368"/>
            <a:chOff x="0" y="0"/>
            <a:chExt cx="3472053" cy="3469823"/>
          </a:xfrm>
        </p:grpSpPr>
        <p:sp>
          <p:nvSpPr>
            <p:cNvPr id="69" name="TextBox 69"/>
            <p:cNvSpPr txBox="1"/>
            <p:nvPr/>
          </p:nvSpPr>
          <p:spPr>
            <a:xfrm>
              <a:off x="303865" y="2390185"/>
              <a:ext cx="2864322"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Kristie Kennedy</a:t>
              </a:r>
            </a:p>
          </p:txBody>
        </p:sp>
        <p:sp>
          <p:nvSpPr>
            <p:cNvPr id="70" name="TextBox 70"/>
            <p:cNvSpPr txBox="1"/>
            <p:nvPr/>
          </p:nvSpPr>
          <p:spPr>
            <a:xfrm>
              <a:off x="0" y="2751678"/>
              <a:ext cx="3472053" cy="718145"/>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TEDx Audacious Leadership Keynote Speaker and Authentic Lifestyle Author</a:t>
              </a:r>
            </a:p>
          </p:txBody>
        </p:sp>
        <p:grpSp>
          <p:nvGrpSpPr>
            <p:cNvPr id="71" name="Group 71"/>
            <p:cNvGrpSpPr>
              <a:grpSpLocks noChangeAspect="1"/>
            </p:cNvGrpSpPr>
            <p:nvPr/>
          </p:nvGrpSpPr>
          <p:grpSpPr>
            <a:xfrm>
              <a:off x="639128" y="81025"/>
              <a:ext cx="2236613" cy="2227876"/>
              <a:chOff x="0" y="0"/>
              <a:chExt cx="6502400" cy="6477000"/>
            </a:xfrm>
          </p:grpSpPr>
          <p:sp>
            <p:nvSpPr>
              <p:cNvPr id="72" name="Freeform 7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1"/>
                <a:stretch>
                  <a:fillRect l="223" t="-2174" r="223" b="-45425"/>
                </a:stretch>
              </a:blipFill>
            </p:spPr>
            <p:txBody>
              <a:bodyPr/>
              <a:lstStyle/>
              <a:p>
                <a:endParaRPr lang="en-US"/>
              </a:p>
            </p:txBody>
          </p:sp>
          <p:sp>
            <p:nvSpPr>
              <p:cNvPr id="73" name="Freeform 7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74" name="Freeform 74"/>
            <p:cNvSpPr/>
            <p:nvPr/>
          </p:nvSpPr>
          <p:spPr>
            <a:xfrm>
              <a:off x="585357" y="0"/>
              <a:ext cx="2301338" cy="2310001"/>
            </a:xfrm>
            <a:custGeom>
              <a:avLst/>
              <a:gdLst/>
              <a:ahLst/>
              <a:cxnLst/>
              <a:rect l="l" t="t" r="r" b="b"/>
              <a:pathLst>
                <a:path w="2301338" h="2310001">
                  <a:moveTo>
                    <a:pt x="0" y="0"/>
                  </a:moveTo>
                  <a:lnTo>
                    <a:pt x="2301339" y="0"/>
                  </a:lnTo>
                  <a:lnTo>
                    <a:pt x="2301339" y="2310001"/>
                  </a:lnTo>
                  <a:lnTo>
                    <a:pt x="0" y="2310001"/>
                  </a:lnTo>
                  <a:lnTo>
                    <a:pt x="0" y="0"/>
                  </a:lnTo>
                  <a:close/>
                </a:path>
              </a:pathLst>
            </a:custGeom>
            <a:blipFill>
              <a:blip r:embed="rId4"/>
              <a:stretch>
                <a:fillRect/>
              </a:stretch>
            </a:blipFill>
          </p:spPr>
          <p:txBody>
            <a:bodyPr/>
            <a:lstStyle/>
            <a:p>
              <a:endParaRPr lang="en-US"/>
            </a:p>
          </p:txBody>
        </p:sp>
      </p:grpSp>
      <p:grpSp>
        <p:nvGrpSpPr>
          <p:cNvPr id="75" name="Group 75"/>
          <p:cNvGrpSpPr/>
          <p:nvPr/>
        </p:nvGrpSpPr>
        <p:grpSpPr>
          <a:xfrm>
            <a:off x="7644407" y="641264"/>
            <a:ext cx="12154060" cy="774871"/>
            <a:chOff x="0" y="0"/>
            <a:chExt cx="2536626" cy="161720"/>
          </a:xfrm>
        </p:grpSpPr>
        <p:sp>
          <p:nvSpPr>
            <p:cNvPr id="76" name="Freeform 76"/>
            <p:cNvSpPr/>
            <p:nvPr/>
          </p:nvSpPr>
          <p:spPr>
            <a:xfrm>
              <a:off x="0" y="0"/>
              <a:ext cx="2536626" cy="161720"/>
            </a:xfrm>
            <a:custGeom>
              <a:avLst/>
              <a:gdLst/>
              <a:ahLst/>
              <a:cxnLst/>
              <a:rect l="l" t="t" r="r" b="b"/>
              <a:pathLst>
                <a:path w="2536626" h="161720">
                  <a:moveTo>
                    <a:pt x="203200" y="0"/>
                  </a:moveTo>
                  <a:lnTo>
                    <a:pt x="2536626" y="0"/>
                  </a:lnTo>
                  <a:lnTo>
                    <a:pt x="2333426" y="161720"/>
                  </a:lnTo>
                  <a:lnTo>
                    <a:pt x="0" y="161720"/>
                  </a:lnTo>
                  <a:lnTo>
                    <a:pt x="203200" y="0"/>
                  </a:lnTo>
                  <a:close/>
                </a:path>
              </a:pathLst>
            </a:custGeom>
            <a:solidFill>
              <a:srgbClr val="F1D487"/>
            </a:solidFill>
          </p:spPr>
          <p:txBody>
            <a:bodyPr/>
            <a:lstStyle/>
            <a:p>
              <a:endParaRPr lang="en-US"/>
            </a:p>
          </p:txBody>
        </p:sp>
        <p:sp>
          <p:nvSpPr>
            <p:cNvPr id="77" name="TextBox 77"/>
            <p:cNvSpPr txBox="1"/>
            <p:nvPr/>
          </p:nvSpPr>
          <p:spPr>
            <a:xfrm>
              <a:off x="101600" y="-9525"/>
              <a:ext cx="2333426" cy="171245"/>
            </a:xfrm>
            <a:prstGeom prst="rect">
              <a:avLst/>
            </a:prstGeom>
          </p:spPr>
          <p:txBody>
            <a:bodyPr lIns="50800" tIns="50800" rIns="50800" bIns="50800" rtlCol="0" anchor="ctr"/>
            <a:lstStyle/>
            <a:p>
              <a:pPr algn="ctr">
                <a:lnSpc>
                  <a:spcPts val="3131"/>
                </a:lnSpc>
              </a:pPr>
              <a:endParaRPr/>
            </a:p>
          </p:txBody>
        </p:sp>
      </p:grpSp>
      <p:sp>
        <p:nvSpPr>
          <p:cNvPr id="78" name="TextBox 78"/>
          <p:cNvSpPr txBox="1"/>
          <p:nvPr/>
        </p:nvSpPr>
        <p:spPr>
          <a:xfrm>
            <a:off x="5681942" y="8927174"/>
            <a:ext cx="1747546" cy="294953"/>
          </a:xfrm>
          <a:prstGeom prst="rect">
            <a:avLst/>
          </a:prstGeom>
        </p:spPr>
        <p:txBody>
          <a:bodyPr lIns="0" tIns="0" rIns="0" bIns="0" rtlCol="0" anchor="t">
            <a:spAutoFit/>
          </a:bodyPr>
          <a:lstStyle/>
          <a:p>
            <a:pPr algn="ctr">
              <a:lnSpc>
                <a:spcPts val="2310"/>
              </a:lnSpc>
            </a:pPr>
            <a:r>
              <a:rPr lang="en-US" sz="2100" spc="117" dirty="0" err="1">
                <a:solidFill>
                  <a:srgbClr val="EBCE6E"/>
                </a:solidFill>
                <a:latin typeface="Georgia" panose="02040502050405020303" pitchFamily="18" charset="0"/>
              </a:rPr>
              <a:t>Sonda</a:t>
            </a:r>
            <a:r>
              <a:rPr lang="en-US" sz="2100" spc="117" dirty="0">
                <a:solidFill>
                  <a:srgbClr val="EBCE6E"/>
                </a:solidFill>
                <a:latin typeface="Georgia" panose="02040502050405020303" pitchFamily="18" charset="0"/>
              </a:rPr>
              <a:t> </a:t>
            </a:r>
            <a:r>
              <a:rPr lang="en-US" sz="2100" spc="117" dirty="0" err="1">
                <a:solidFill>
                  <a:srgbClr val="EBCE6E"/>
                </a:solidFill>
                <a:latin typeface="Georgia" panose="02040502050405020303" pitchFamily="18" charset="0"/>
              </a:rPr>
              <a:t>Eunus</a:t>
            </a:r>
            <a:endParaRPr lang="en-US" sz="2100" spc="117" dirty="0">
              <a:solidFill>
                <a:srgbClr val="EBCE6E"/>
              </a:solidFill>
              <a:latin typeface="Georgia" panose="02040502050405020303" pitchFamily="18" charset="0"/>
            </a:endParaRPr>
          </a:p>
        </p:txBody>
      </p:sp>
      <p:sp>
        <p:nvSpPr>
          <p:cNvPr id="79" name="TextBox 79"/>
          <p:cNvSpPr txBox="1"/>
          <p:nvPr/>
        </p:nvSpPr>
        <p:spPr>
          <a:xfrm>
            <a:off x="5546215" y="9198151"/>
            <a:ext cx="2019001" cy="359073"/>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CEO, Leading </a:t>
            </a:r>
          </a:p>
          <a:p>
            <a:pPr algn="ctr">
              <a:lnSpc>
                <a:spcPts val="1376"/>
              </a:lnSpc>
            </a:pPr>
            <a:r>
              <a:rPr lang="en-US" sz="1250" spc="70" dirty="0">
                <a:solidFill>
                  <a:srgbClr val="FFFFFF"/>
                </a:solidFill>
                <a:latin typeface="Georgia" panose="02040502050405020303" pitchFamily="18" charset="0"/>
              </a:rPr>
              <a:t>Marketing Solutions</a:t>
            </a:r>
          </a:p>
        </p:txBody>
      </p:sp>
      <p:sp>
        <p:nvSpPr>
          <p:cNvPr id="80" name="TextBox 80"/>
          <p:cNvSpPr txBox="1"/>
          <p:nvPr/>
        </p:nvSpPr>
        <p:spPr>
          <a:xfrm>
            <a:off x="13717927" y="4671506"/>
            <a:ext cx="4679950" cy="474489"/>
          </a:xfrm>
          <a:prstGeom prst="rect">
            <a:avLst/>
          </a:prstGeom>
        </p:spPr>
        <p:txBody>
          <a:bodyPr wrap="square" lIns="0" tIns="0" rIns="0" bIns="0" rtlCol="0" anchor="t">
            <a:spAutoFit/>
          </a:bodyPr>
          <a:lstStyle/>
          <a:p>
            <a:pPr>
              <a:lnSpc>
                <a:spcPts val="3689"/>
              </a:lnSpc>
            </a:pPr>
            <a:r>
              <a:rPr lang="en-US" sz="3353" spc="187" dirty="0">
                <a:solidFill>
                  <a:srgbClr val="EBCE6E"/>
                </a:solidFill>
                <a:latin typeface="Georgia" panose="02040502050405020303" pitchFamily="18" charset="0"/>
              </a:rPr>
              <a:t>Dr. Kristy K. Taylor</a:t>
            </a:r>
          </a:p>
        </p:txBody>
      </p:sp>
      <p:sp>
        <p:nvSpPr>
          <p:cNvPr id="81" name="TextBox 81"/>
          <p:cNvSpPr txBox="1"/>
          <p:nvPr/>
        </p:nvSpPr>
        <p:spPr>
          <a:xfrm>
            <a:off x="13584072" y="4048456"/>
            <a:ext cx="2218643" cy="305439"/>
          </a:xfrm>
          <a:prstGeom prst="rect">
            <a:avLst/>
          </a:prstGeom>
        </p:spPr>
        <p:txBody>
          <a:bodyPr lIns="0" tIns="0" rIns="0" bIns="0" rtlCol="0" anchor="t">
            <a:spAutoFit/>
          </a:bodyPr>
          <a:lstStyle/>
          <a:p>
            <a:pPr>
              <a:lnSpc>
                <a:spcPts val="2381"/>
              </a:lnSpc>
            </a:pPr>
            <a:r>
              <a:rPr lang="en-US" sz="2165" spc="121" dirty="0">
                <a:solidFill>
                  <a:srgbClr val="FFFFFF"/>
                </a:solidFill>
                <a:latin typeface="Georgia" panose="02040502050405020303" pitchFamily="18" charset="0"/>
              </a:rPr>
              <a:t>Hosted by:</a:t>
            </a:r>
          </a:p>
        </p:txBody>
      </p:sp>
      <p:sp>
        <p:nvSpPr>
          <p:cNvPr id="82" name="TextBox 82"/>
          <p:cNvSpPr txBox="1"/>
          <p:nvPr/>
        </p:nvSpPr>
        <p:spPr>
          <a:xfrm>
            <a:off x="13711541" y="5207589"/>
            <a:ext cx="4071866" cy="923330"/>
          </a:xfrm>
          <a:prstGeom prst="rect">
            <a:avLst/>
          </a:prstGeom>
        </p:spPr>
        <p:txBody>
          <a:bodyPr lIns="0" tIns="0" rIns="0" bIns="0" rtlCol="0" anchor="t">
            <a:spAutoFit/>
          </a:bodyPr>
          <a:lstStyle/>
          <a:p>
            <a:pPr algn="ctr">
              <a:lnSpc>
                <a:spcPts val="2381"/>
              </a:lnSpc>
            </a:pPr>
            <a:r>
              <a:rPr lang="en-US" sz="2165" spc="121" dirty="0">
                <a:solidFill>
                  <a:srgbClr val="FFFFFF"/>
                </a:solidFill>
                <a:latin typeface="Georgia" panose="02040502050405020303" pitchFamily="18" charset="0"/>
              </a:rPr>
              <a:t>Certified Career and Master Mindset Life Coach, Founder of </a:t>
            </a:r>
            <a:r>
              <a:rPr lang="en-US" sz="2165" spc="121" dirty="0" err="1">
                <a:solidFill>
                  <a:srgbClr val="FFFFFF"/>
                </a:solidFill>
                <a:latin typeface="Georgia" panose="02040502050405020303" pitchFamily="18" charset="0"/>
              </a:rPr>
              <a:t>WORxK</a:t>
            </a:r>
            <a:r>
              <a:rPr lang="en-US" sz="2165" spc="121" dirty="0">
                <a:solidFill>
                  <a:srgbClr val="FFFFFF"/>
                </a:solidFill>
                <a:latin typeface="Georgia" panose="02040502050405020303" pitchFamily="18" charset="0"/>
              </a:rPr>
              <a:t> Solutions, LLC.</a:t>
            </a:r>
          </a:p>
        </p:txBody>
      </p:sp>
      <p:sp>
        <p:nvSpPr>
          <p:cNvPr id="83" name="TextBox 83"/>
          <p:cNvSpPr txBox="1"/>
          <p:nvPr/>
        </p:nvSpPr>
        <p:spPr>
          <a:xfrm>
            <a:off x="434365" y="6296770"/>
            <a:ext cx="4212450" cy="846386"/>
          </a:xfrm>
          <a:prstGeom prst="rect">
            <a:avLst/>
          </a:prstGeom>
        </p:spPr>
        <p:txBody>
          <a:bodyPr lIns="0" tIns="0" rIns="0" bIns="0" rtlCol="0" anchor="t">
            <a:spAutoFit/>
          </a:bodyPr>
          <a:lstStyle/>
          <a:p>
            <a:pPr>
              <a:lnSpc>
                <a:spcPts val="3329"/>
              </a:lnSpc>
            </a:pPr>
            <a:r>
              <a:rPr lang="en-US" sz="3026" spc="169" dirty="0">
                <a:solidFill>
                  <a:srgbClr val="000000"/>
                </a:solidFill>
                <a:latin typeface="Georgia" panose="02040502050405020303" pitchFamily="18" charset="0"/>
              </a:rPr>
              <a:t>MEET OUR SPEAKERS:</a:t>
            </a:r>
          </a:p>
        </p:txBody>
      </p:sp>
      <p:sp>
        <p:nvSpPr>
          <p:cNvPr id="84" name="TextBox 84"/>
          <p:cNvSpPr txBox="1"/>
          <p:nvPr/>
        </p:nvSpPr>
        <p:spPr>
          <a:xfrm>
            <a:off x="8652532" y="703901"/>
            <a:ext cx="10233059" cy="679145"/>
          </a:xfrm>
          <a:prstGeom prst="rect">
            <a:avLst/>
          </a:prstGeom>
        </p:spPr>
        <p:txBody>
          <a:bodyPr lIns="0" tIns="0" rIns="0" bIns="0" rtlCol="0" anchor="t">
            <a:spAutoFit/>
          </a:bodyPr>
          <a:lstStyle/>
          <a:p>
            <a:pPr>
              <a:lnSpc>
                <a:spcPts val="5198"/>
              </a:lnSpc>
            </a:pPr>
            <a:r>
              <a:rPr lang="en-US" sz="4725" spc="264" dirty="0">
                <a:solidFill>
                  <a:srgbClr val="000000"/>
                </a:solidFill>
                <a:latin typeface="Georgia" panose="02040502050405020303" pitchFamily="18" charset="0"/>
              </a:rPr>
              <a:t>January 1, 2024 | 2:30 PM EST</a:t>
            </a:r>
          </a:p>
        </p:txBody>
      </p:sp>
      <p:sp>
        <p:nvSpPr>
          <p:cNvPr id="85" name="Freeform 85"/>
          <p:cNvSpPr/>
          <p:nvPr/>
        </p:nvSpPr>
        <p:spPr>
          <a:xfrm>
            <a:off x="457381" y="-962339"/>
            <a:ext cx="7127820" cy="2147256"/>
          </a:xfrm>
          <a:custGeom>
            <a:avLst/>
            <a:gdLst/>
            <a:ahLst/>
            <a:cxnLst/>
            <a:rect l="l" t="t" r="r" b="b"/>
            <a:pathLst>
              <a:path w="7127820" h="2147256">
                <a:moveTo>
                  <a:pt x="0" y="0"/>
                </a:moveTo>
                <a:lnTo>
                  <a:pt x="7127820" y="0"/>
                </a:lnTo>
                <a:lnTo>
                  <a:pt x="7127820" y="2147256"/>
                </a:lnTo>
                <a:lnTo>
                  <a:pt x="0" y="2147256"/>
                </a:lnTo>
                <a:lnTo>
                  <a:pt x="0" y="0"/>
                </a:lnTo>
                <a:close/>
              </a:path>
            </a:pathLst>
          </a:custGeom>
          <a:blipFill>
            <a:blip r:embed="rId12"/>
            <a:stretch>
              <a:fillRect/>
            </a:stretch>
          </a:blipFill>
        </p:spPr>
        <p:txBody>
          <a:bodyPr/>
          <a:lstStyle/>
          <a:p>
            <a:endParaRPr lang="en-US"/>
          </a:p>
        </p:txBody>
      </p:sp>
      <p:sp>
        <p:nvSpPr>
          <p:cNvPr id="86" name="Freeform 86"/>
          <p:cNvSpPr/>
          <p:nvPr/>
        </p:nvSpPr>
        <p:spPr>
          <a:xfrm>
            <a:off x="685907" y="576328"/>
            <a:ext cx="1919818" cy="599943"/>
          </a:xfrm>
          <a:custGeom>
            <a:avLst/>
            <a:gdLst/>
            <a:ahLst/>
            <a:cxnLst/>
            <a:rect l="l" t="t" r="r" b="b"/>
            <a:pathLst>
              <a:path w="1919818" h="599943">
                <a:moveTo>
                  <a:pt x="0" y="0"/>
                </a:moveTo>
                <a:lnTo>
                  <a:pt x="1919819" y="0"/>
                </a:lnTo>
                <a:lnTo>
                  <a:pt x="1919819" y="599944"/>
                </a:lnTo>
                <a:lnTo>
                  <a:pt x="0" y="5999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 name="TextBox 87"/>
          <p:cNvSpPr txBox="1"/>
          <p:nvPr/>
        </p:nvSpPr>
        <p:spPr>
          <a:xfrm>
            <a:off x="685906" y="5191125"/>
            <a:ext cx="10181979" cy="743793"/>
          </a:xfrm>
          <a:prstGeom prst="rect">
            <a:avLst/>
          </a:prstGeom>
        </p:spPr>
        <p:txBody>
          <a:bodyPr wrap="square" lIns="0" tIns="0" rIns="0" bIns="0" rtlCol="0" anchor="t">
            <a:spAutoFit/>
          </a:bodyPr>
          <a:lstStyle/>
          <a:p>
            <a:pPr>
              <a:lnSpc>
                <a:spcPts val="5801"/>
              </a:lnSpc>
            </a:pPr>
            <a:r>
              <a:rPr lang="en-US" sz="5274" spc="295" dirty="0">
                <a:solidFill>
                  <a:srgbClr val="FFFFFF"/>
                </a:solidFill>
                <a:latin typeface="Georgia" panose="02040502050405020303" pitchFamily="18" charset="0"/>
              </a:rPr>
              <a:t>VISION BOARD PARTY!</a:t>
            </a:r>
          </a:p>
        </p:txBody>
      </p:sp>
      <p:sp>
        <p:nvSpPr>
          <p:cNvPr id="88" name="TextBox 88"/>
          <p:cNvSpPr txBox="1"/>
          <p:nvPr/>
        </p:nvSpPr>
        <p:spPr>
          <a:xfrm>
            <a:off x="685907" y="1643138"/>
            <a:ext cx="3790090" cy="1468340"/>
          </a:xfrm>
          <a:prstGeom prst="rect">
            <a:avLst/>
          </a:prstGeom>
        </p:spPr>
        <p:txBody>
          <a:bodyPr lIns="0" tIns="0" rIns="0" bIns="0" rtlCol="0" anchor="t">
            <a:spAutoFit/>
          </a:bodyPr>
          <a:lstStyle/>
          <a:p>
            <a:pPr>
              <a:lnSpc>
                <a:spcPts val="11628"/>
              </a:lnSpc>
            </a:pPr>
            <a:r>
              <a:rPr lang="en-US" sz="9303">
                <a:solidFill>
                  <a:srgbClr val="EBCE6E"/>
                </a:solidFill>
                <a:latin typeface="TAN Angleton"/>
              </a:rPr>
              <a:t>2024</a:t>
            </a:r>
          </a:p>
        </p:txBody>
      </p:sp>
      <p:sp>
        <p:nvSpPr>
          <p:cNvPr id="89" name="TextBox 89"/>
          <p:cNvSpPr txBox="1"/>
          <p:nvPr/>
        </p:nvSpPr>
        <p:spPr>
          <a:xfrm>
            <a:off x="685907" y="3028293"/>
            <a:ext cx="11675200" cy="2143782"/>
          </a:xfrm>
          <a:prstGeom prst="rect">
            <a:avLst/>
          </a:prstGeom>
        </p:spPr>
        <p:txBody>
          <a:bodyPr lIns="0" tIns="0" rIns="0" bIns="0" rtlCol="0" anchor="t">
            <a:spAutoFit/>
          </a:bodyPr>
          <a:lstStyle/>
          <a:p>
            <a:pPr>
              <a:lnSpc>
                <a:spcPts val="8538"/>
              </a:lnSpc>
            </a:pPr>
            <a:r>
              <a:rPr lang="en-US" sz="6830">
                <a:solidFill>
                  <a:srgbClr val="EBCE6E"/>
                </a:solidFill>
                <a:latin typeface="TAN Angleton"/>
              </a:rPr>
              <a:t>Career &amp; Mindset Transformation</a:t>
            </a:r>
          </a:p>
        </p:txBody>
      </p:sp>
      <p:sp>
        <p:nvSpPr>
          <p:cNvPr id="90" name="TextBox 90"/>
          <p:cNvSpPr txBox="1"/>
          <p:nvPr/>
        </p:nvSpPr>
        <p:spPr>
          <a:xfrm>
            <a:off x="9228747" y="1513648"/>
            <a:ext cx="8424901" cy="1025922"/>
          </a:xfrm>
          <a:prstGeom prst="rect">
            <a:avLst/>
          </a:prstGeom>
        </p:spPr>
        <p:txBody>
          <a:bodyPr lIns="0" tIns="0" rIns="0" bIns="0" rtlCol="0" anchor="t">
            <a:spAutoFit/>
          </a:bodyPr>
          <a:lstStyle/>
          <a:p>
            <a:pPr>
              <a:lnSpc>
                <a:spcPts val="3985"/>
              </a:lnSpc>
            </a:pPr>
            <a:r>
              <a:rPr lang="en-US" sz="3623" spc="202" dirty="0">
                <a:solidFill>
                  <a:srgbClr val="FFFFFF"/>
                </a:solidFill>
                <a:latin typeface="Georgia" panose="02040502050405020303" pitchFamily="18" charset="0"/>
              </a:rPr>
              <a:t>Create a vision for your best year yet!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65623" y="-474330"/>
            <a:ext cx="13492978" cy="12790196"/>
          </a:xfrm>
          <a:custGeom>
            <a:avLst/>
            <a:gdLst/>
            <a:ahLst/>
            <a:cxnLst/>
            <a:rect l="l" t="t" r="r" b="b"/>
            <a:pathLst>
              <a:path w="13492978" h="12790196">
                <a:moveTo>
                  <a:pt x="0" y="0"/>
                </a:moveTo>
                <a:lnTo>
                  <a:pt x="13492978" y="0"/>
                </a:lnTo>
                <a:lnTo>
                  <a:pt x="13492978" y="12790195"/>
                </a:lnTo>
                <a:lnTo>
                  <a:pt x="0" y="12790195"/>
                </a:lnTo>
                <a:lnTo>
                  <a:pt x="0" y="0"/>
                </a:lnTo>
                <a:close/>
              </a:path>
            </a:pathLst>
          </a:custGeom>
          <a:blipFill>
            <a:blip r:embed="rId2"/>
            <a:stretch>
              <a:fillRect t="-2747" b="-2747"/>
            </a:stretch>
          </a:blipFill>
        </p:spPr>
        <p:txBody>
          <a:bodyPr/>
          <a:lstStyle/>
          <a:p>
            <a:endParaRPr lang="en-US"/>
          </a:p>
        </p:txBody>
      </p:sp>
      <p:sp>
        <p:nvSpPr>
          <p:cNvPr id="3" name="Freeform 3"/>
          <p:cNvSpPr/>
          <p:nvPr/>
        </p:nvSpPr>
        <p:spPr>
          <a:xfrm>
            <a:off x="0" y="0"/>
            <a:ext cx="7726070" cy="10926676"/>
          </a:xfrm>
          <a:custGeom>
            <a:avLst/>
            <a:gdLst/>
            <a:ahLst/>
            <a:cxnLst/>
            <a:rect l="l" t="t" r="r" b="b"/>
            <a:pathLst>
              <a:path w="7726070" h="10926676">
                <a:moveTo>
                  <a:pt x="0" y="0"/>
                </a:moveTo>
                <a:lnTo>
                  <a:pt x="7726070" y="0"/>
                </a:lnTo>
                <a:lnTo>
                  <a:pt x="7726070" y="10926676"/>
                </a:lnTo>
                <a:lnTo>
                  <a:pt x="0" y="10926676"/>
                </a:lnTo>
                <a:lnTo>
                  <a:pt x="0" y="0"/>
                </a:lnTo>
                <a:close/>
              </a:path>
            </a:pathLst>
          </a:custGeom>
          <a:blipFill>
            <a:blip r:embed="rId3"/>
            <a:stretch>
              <a:fillRect/>
            </a:stretch>
          </a:blipFill>
        </p:spPr>
        <p:txBody>
          <a:bodyPr/>
          <a:lstStyle/>
          <a:p>
            <a:endParaRPr lang="en-US"/>
          </a:p>
        </p:txBody>
      </p:sp>
      <p:sp>
        <p:nvSpPr>
          <p:cNvPr id="4" name="Freeform 4">
            <a:hlinkClick r:id="rId4" tooltip="https://podcasters.spotify.com/pod/show/careercoachrx?fbclid=IwAR1HyC-CXzaTT-I13zY6Rq0lo4v9iuNeJF4ZgKte8rQX2XIlpvL1YuNHmS8"/>
          </p:cNvPr>
          <p:cNvSpPr/>
          <p:nvPr/>
        </p:nvSpPr>
        <p:spPr>
          <a:xfrm>
            <a:off x="8648237" y="6717612"/>
            <a:ext cx="1309898" cy="1309898"/>
          </a:xfrm>
          <a:custGeom>
            <a:avLst/>
            <a:gdLst/>
            <a:ahLst/>
            <a:cxnLst/>
            <a:rect l="l" t="t" r="r" b="b"/>
            <a:pathLst>
              <a:path w="1309898" h="1309898">
                <a:moveTo>
                  <a:pt x="0" y="0"/>
                </a:moveTo>
                <a:lnTo>
                  <a:pt x="1309898" y="0"/>
                </a:lnTo>
                <a:lnTo>
                  <a:pt x="1309898" y="1309898"/>
                </a:lnTo>
                <a:lnTo>
                  <a:pt x="0" y="1309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hlinkClick r:id="rId7" tooltip="https://www.facebook.com/careercoachrx"/>
          </p:cNvPr>
          <p:cNvSpPr/>
          <p:nvPr/>
        </p:nvSpPr>
        <p:spPr>
          <a:xfrm>
            <a:off x="10207031" y="6756883"/>
            <a:ext cx="1235850" cy="1231356"/>
          </a:xfrm>
          <a:custGeom>
            <a:avLst/>
            <a:gdLst/>
            <a:ahLst/>
            <a:cxnLst/>
            <a:rect l="l" t="t" r="r" b="b"/>
            <a:pathLst>
              <a:path w="1235850" h="1231356">
                <a:moveTo>
                  <a:pt x="0" y="0"/>
                </a:moveTo>
                <a:lnTo>
                  <a:pt x="1235850" y="0"/>
                </a:lnTo>
                <a:lnTo>
                  <a:pt x="1235850" y="1231356"/>
                </a:lnTo>
                <a:lnTo>
                  <a:pt x="0" y="12313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hlinkClick r:id="rId10" tooltip="https://www.linkedin.com/company/worxk-solutions-llc/"/>
          </p:cNvPr>
          <p:cNvSpPr/>
          <p:nvPr/>
        </p:nvSpPr>
        <p:spPr>
          <a:xfrm>
            <a:off x="11691777" y="6828317"/>
            <a:ext cx="1088489" cy="1088489"/>
          </a:xfrm>
          <a:custGeom>
            <a:avLst/>
            <a:gdLst/>
            <a:ahLst/>
            <a:cxnLst/>
            <a:rect l="l" t="t" r="r" b="b"/>
            <a:pathLst>
              <a:path w="1088489" h="1088489">
                <a:moveTo>
                  <a:pt x="0" y="0"/>
                </a:moveTo>
                <a:lnTo>
                  <a:pt x="1088489" y="0"/>
                </a:lnTo>
                <a:lnTo>
                  <a:pt x="1088489" y="1088488"/>
                </a:lnTo>
                <a:lnTo>
                  <a:pt x="0" y="10884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a:hlinkClick r:id="rId13" tooltip="https://www.youtube.com/channel/UCbwpwstcfLQ_roM5DE_a2Ww"/>
          </p:cNvPr>
          <p:cNvSpPr/>
          <p:nvPr/>
        </p:nvSpPr>
        <p:spPr>
          <a:xfrm>
            <a:off x="13029162" y="6766601"/>
            <a:ext cx="1629472" cy="1211920"/>
          </a:xfrm>
          <a:custGeom>
            <a:avLst/>
            <a:gdLst/>
            <a:ahLst/>
            <a:cxnLst/>
            <a:rect l="l" t="t" r="r" b="b"/>
            <a:pathLst>
              <a:path w="1629472" h="1211920">
                <a:moveTo>
                  <a:pt x="0" y="0"/>
                </a:moveTo>
                <a:lnTo>
                  <a:pt x="1629472" y="0"/>
                </a:lnTo>
                <a:lnTo>
                  <a:pt x="1629472" y="1211920"/>
                </a:lnTo>
                <a:lnTo>
                  <a:pt x="0" y="12119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a:hlinkClick r:id="rId16" tooltip="https://www.instagram.com/careercoachrx/"/>
          </p:cNvPr>
          <p:cNvSpPr/>
          <p:nvPr/>
        </p:nvSpPr>
        <p:spPr>
          <a:xfrm>
            <a:off x="14907530" y="6797459"/>
            <a:ext cx="1150204" cy="1150204"/>
          </a:xfrm>
          <a:custGeom>
            <a:avLst/>
            <a:gdLst/>
            <a:ahLst/>
            <a:cxnLst/>
            <a:rect l="l" t="t" r="r" b="b"/>
            <a:pathLst>
              <a:path w="1150204" h="1150204">
                <a:moveTo>
                  <a:pt x="0" y="0"/>
                </a:moveTo>
                <a:lnTo>
                  <a:pt x="1150204" y="0"/>
                </a:lnTo>
                <a:lnTo>
                  <a:pt x="1150204" y="1150204"/>
                </a:lnTo>
                <a:lnTo>
                  <a:pt x="0" y="11502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9" name="Freeform 9">
            <a:hlinkClick r:id="rId19" tooltip="https://www.tiktok.com/@careercoachrx"/>
          </p:cNvPr>
          <p:cNvSpPr/>
          <p:nvPr/>
        </p:nvSpPr>
        <p:spPr>
          <a:xfrm>
            <a:off x="16306630" y="6812888"/>
            <a:ext cx="973831" cy="1119346"/>
          </a:xfrm>
          <a:custGeom>
            <a:avLst/>
            <a:gdLst/>
            <a:ahLst/>
            <a:cxnLst/>
            <a:rect l="l" t="t" r="r" b="b"/>
            <a:pathLst>
              <a:path w="973831" h="1119346">
                <a:moveTo>
                  <a:pt x="0" y="0"/>
                </a:moveTo>
                <a:lnTo>
                  <a:pt x="973832" y="0"/>
                </a:lnTo>
                <a:lnTo>
                  <a:pt x="973832" y="1119346"/>
                </a:lnTo>
                <a:lnTo>
                  <a:pt x="0" y="11193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0" name="Freeform 10">
            <a:hlinkClick r:id="rId22" tooltip="https://www.worxksolutions.com"/>
          </p:cNvPr>
          <p:cNvSpPr/>
          <p:nvPr/>
        </p:nvSpPr>
        <p:spPr>
          <a:xfrm>
            <a:off x="13029162" y="2993421"/>
            <a:ext cx="5029855" cy="1666393"/>
          </a:xfrm>
          <a:custGeom>
            <a:avLst/>
            <a:gdLst/>
            <a:ahLst/>
            <a:cxnLst/>
            <a:rect l="l" t="t" r="r" b="b"/>
            <a:pathLst>
              <a:path w="5029855" h="1666393">
                <a:moveTo>
                  <a:pt x="0" y="0"/>
                </a:moveTo>
                <a:lnTo>
                  <a:pt x="5029855" y="0"/>
                </a:lnTo>
                <a:lnTo>
                  <a:pt x="5029855" y="1666393"/>
                </a:lnTo>
                <a:lnTo>
                  <a:pt x="0" y="1666393"/>
                </a:lnTo>
                <a:lnTo>
                  <a:pt x="0" y="0"/>
                </a:lnTo>
                <a:close/>
              </a:path>
            </a:pathLst>
          </a:custGeom>
          <a:blipFill>
            <a:blip r:embed="rId23"/>
            <a:stretch>
              <a:fillRect l="-21393" t="-174989" r="-17386" b="-143729"/>
            </a:stretch>
          </a:blipFill>
        </p:spPr>
        <p:txBody>
          <a:bodyPr/>
          <a:lstStyle/>
          <a:p>
            <a:endParaRPr lang="en-US"/>
          </a:p>
        </p:txBody>
      </p:sp>
      <p:sp>
        <p:nvSpPr>
          <p:cNvPr id="11" name="Freeform 11">
            <a:hlinkClick r:id="rId24" tooltip="https://www.worxksolutions.com/careercoachrx"/>
          </p:cNvPr>
          <p:cNvSpPr/>
          <p:nvPr/>
        </p:nvSpPr>
        <p:spPr>
          <a:xfrm>
            <a:off x="8627076" y="578391"/>
            <a:ext cx="3785037" cy="4150801"/>
          </a:xfrm>
          <a:custGeom>
            <a:avLst/>
            <a:gdLst/>
            <a:ahLst/>
            <a:cxnLst/>
            <a:rect l="l" t="t" r="r" b="b"/>
            <a:pathLst>
              <a:path w="3785037" h="4150801">
                <a:moveTo>
                  <a:pt x="0" y="0"/>
                </a:moveTo>
                <a:lnTo>
                  <a:pt x="3785036" y="0"/>
                </a:lnTo>
                <a:lnTo>
                  <a:pt x="3785036" y="4150801"/>
                </a:lnTo>
                <a:lnTo>
                  <a:pt x="0" y="4150801"/>
                </a:lnTo>
                <a:lnTo>
                  <a:pt x="0" y="0"/>
                </a:lnTo>
                <a:close/>
              </a:path>
            </a:pathLst>
          </a:custGeom>
          <a:blipFill>
            <a:blip r:embed="rId25"/>
            <a:stretch>
              <a:fillRect l="-35049" t="-28409" r="-38943" b="-30185"/>
            </a:stretch>
          </a:blipFill>
        </p:spPr>
        <p:txBody>
          <a:bodyPr/>
          <a:lstStyle/>
          <a:p>
            <a:endParaRPr lang="en-US"/>
          </a:p>
        </p:txBody>
      </p:sp>
      <p:sp>
        <p:nvSpPr>
          <p:cNvPr id="12" name="TextBox 12"/>
          <p:cNvSpPr txBox="1"/>
          <p:nvPr/>
        </p:nvSpPr>
        <p:spPr>
          <a:xfrm>
            <a:off x="8741126" y="8202917"/>
            <a:ext cx="8576072" cy="923330"/>
          </a:xfrm>
          <a:prstGeom prst="rect">
            <a:avLst/>
          </a:prstGeom>
        </p:spPr>
        <p:txBody>
          <a:bodyPr lIns="0" tIns="0" rIns="0" bIns="0" rtlCol="0" anchor="t">
            <a:spAutoFit/>
          </a:bodyPr>
          <a:lstStyle/>
          <a:p>
            <a:pPr>
              <a:lnSpc>
                <a:spcPts val="3635"/>
              </a:lnSpc>
            </a:pPr>
            <a:r>
              <a:rPr lang="en-US" sz="3304" spc="185" dirty="0">
                <a:solidFill>
                  <a:srgbClr val="000000"/>
                </a:solidFill>
                <a:latin typeface="Georgia" panose="02040502050405020303" pitchFamily="18" charset="0"/>
              </a:rPr>
              <a:t>Follow us on all our social media accounts</a:t>
            </a:r>
          </a:p>
        </p:txBody>
      </p:sp>
      <p:sp>
        <p:nvSpPr>
          <p:cNvPr id="13" name="TextBox 13"/>
          <p:cNvSpPr txBox="1"/>
          <p:nvPr/>
        </p:nvSpPr>
        <p:spPr>
          <a:xfrm>
            <a:off x="8120051" y="4678864"/>
            <a:ext cx="5158313" cy="717641"/>
          </a:xfrm>
          <a:prstGeom prst="rect">
            <a:avLst/>
          </a:prstGeom>
        </p:spPr>
        <p:txBody>
          <a:bodyPr lIns="0" tIns="0" rIns="0" bIns="0" rtlCol="0" anchor="t">
            <a:spAutoFit/>
          </a:bodyPr>
          <a:lstStyle/>
          <a:p>
            <a:pPr algn="ctr">
              <a:lnSpc>
                <a:spcPts val="2815"/>
              </a:lnSpc>
            </a:pPr>
            <a:r>
              <a:rPr lang="en-US" sz="2536" spc="142" dirty="0">
                <a:solidFill>
                  <a:srgbClr val="000000"/>
                </a:solidFill>
                <a:latin typeface="Georgia" panose="02040502050405020303" pitchFamily="18" charset="0"/>
              </a:rPr>
              <a:t>For Personal Career Coaching and Career Branding Services</a:t>
            </a:r>
          </a:p>
        </p:txBody>
      </p:sp>
      <p:sp>
        <p:nvSpPr>
          <p:cNvPr id="14" name="TextBox 14"/>
          <p:cNvSpPr txBox="1"/>
          <p:nvPr/>
        </p:nvSpPr>
        <p:spPr>
          <a:xfrm>
            <a:off x="13240444" y="4678864"/>
            <a:ext cx="4432164" cy="717641"/>
          </a:xfrm>
          <a:prstGeom prst="rect">
            <a:avLst/>
          </a:prstGeom>
        </p:spPr>
        <p:txBody>
          <a:bodyPr lIns="0" tIns="0" rIns="0" bIns="0" rtlCol="0" anchor="t">
            <a:spAutoFit/>
          </a:bodyPr>
          <a:lstStyle/>
          <a:p>
            <a:pPr algn="ctr">
              <a:lnSpc>
                <a:spcPts val="2815"/>
              </a:lnSpc>
            </a:pPr>
            <a:r>
              <a:rPr lang="en-US" sz="2536" spc="142" dirty="0">
                <a:solidFill>
                  <a:srgbClr val="000000"/>
                </a:solidFill>
                <a:latin typeface="Georgia" panose="02040502050405020303" pitchFamily="18" charset="0"/>
              </a:rPr>
              <a:t>For Businesses and Organizations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874" b="-41874"/>
            </a:stretch>
          </a:blipFill>
        </p:spPr>
        <p:txBody>
          <a:bodyPr/>
          <a:lstStyle/>
          <a:p>
            <a:endParaRPr lang="en-US"/>
          </a:p>
        </p:txBody>
      </p:sp>
      <p:grpSp>
        <p:nvGrpSpPr>
          <p:cNvPr id="3" name="Group 3"/>
          <p:cNvGrpSpPr/>
          <p:nvPr/>
        </p:nvGrpSpPr>
        <p:grpSpPr>
          <a:xfrm>
            <a:off x="-848497" y="6277720"/>
            <a:ext cx="6541210" cy="460127"/>
            <a:chOff x="0" y="0"/>
            <a:chExt cx="1738690" cy="122304"/>
          </a:xfrm>
        </p:grpSpPr>
        <p:sp>
          <p:nvSpPr>
            <p:cNvPr id="4" name="Freeform 4"/>
            <p:cNvSpPr/>
            <p:nvPr/>
          </p:nvSpPr>
          <p:spPr>
            <a:xfrm>
              <a:off x="0" y="0"/>
              <a:ext cx="1738690" cy="122304"/>
            </a:xfrm>
            <a:custGeom>
              <a:avLst/>
              <a:gdLst/>
              <a:ahLst/>
              <a:cxnLst/>
              <a:rect l="l" t="t" r="r" b="b"/>
              <a:pathLst>
                <a:path w="1738690" h="122304">
                  <a:moveTo>
                    <a:pt x="203200" y="0"/>
                  </a:moveTo>
                  <a:lnTo>
                    <a:pt x="1738690" y="0"/>
                  </a:lnTo>
                  <a:lnTo>
                    <a:pt x="1535490" y="122304"/>
                  </a:lnTo>
                  <a:lnTo>
                    <a:pt x="0" y="122304"/>
                  </a:lnTo>
                  <a:lnTo>
                    <a:pt x="203200" y="0"/>
                  </a:lnTo>
                  <a:close/>
                </a:path>
              </a:pathLst>
            </a:custGeom>
            <a:solidFill>
              <a:srgbClr val="F1D487"/>
            </a:solidFill>
          </p:spPr>
          <p:txBody>
            <a:bodyPr/>
            <a:lstStyle/>
            <a:p>
              <a:endParaRPr lang="en-US"/>
            </a:p>
          </p:txBody>
        </p:sp>
        <p:sp>
          <p:nvSpPr>
            <p:cNvPr id="5" name="TextBox 5"/>
            <p:cNvSpPr txBox="1"/>
            <p:nvPr/>
          </p:nvSpPr>
          <p:spPr>
            <a:xfrm>
              <a:off x="101600" y="-9525"/>
              <a:ext cx="1535490" cy="131829"/>
            </a:xfrm>
            <a:prstGeom prst="rect">
              <a:avLst/>
            </a:prstGeom>
          </p:spPr>
          <p:txBody>
            <a:bodyPr lIns="50800" tIns="50800" rIns="50800" bIns="50800" rtlCol="0" anchor="ctr"/>
            <a:lstStyle/>
            <a:p>
              <a:pPr algn="ctr">
                <a:lnSpc>
                  <a:spcPts val="3131"/>
                </a:lnSpc>
              </a:pPr>
              <a:endParaRPr/>
            </a:p>
          </p:txBody>
        </p:sp>
      </p:grpSp>
      <p:grpSp>
        <p:nvGrpSpPr>
          <p:cNvPr id="6" name="Group 6"/>
          <p:cNvGrpSpPr/>
          <p:nvPr/>
        </p:nvGrpSpPr>
        <p:grpSpPr>
          <a:xfrm>
            <a:off x="9966378" y="3257544"/>
            <a:ext cx="3430261" cy="3480303"/>
            <a:chOff x="0" y="0"/>
            <a:chExt cx="4573682" cy="4640404"/>
          </a:xfrm>
        </p:grpSpPr>
        <p:grpSp>
          <p:nvGrpSpPr>
            <p:cNvPr id="7" name="Group 7"/>
            <p:cNvGrpSpPr>
              <a:grpSpLocks noChangeAspect="1"/>
            </p:cNvGrpSpPr>
            <p:nvPr/>
          </p:nvGrpSpPr>
          <p:grpSpPr>
            <a:xfrm>
              <a:off x="96210" y="180423"/>
              <a:ext cx="4477472" cy="4459982"/>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4631" r="223" b="-20367"/>
                </a:stretch>
              </a:blipFill>
            </p:spPr>
            <p:txBody>
              <a:bodyPr/>
              <a:lstStyle/>
              <a:p>
                <a:endParaRPr lang="en-US"/>
              </a:p>
            </p:txBody>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10" name="Freeform 10"/>
            <p:cNvSpPr/>
            <p:nvPr/>
          </p:nvSpPr>
          <p:spPr>
            <a:xfrm>
              <a:off x="0" y="0"/>
              <a:ext cx="4573682" cy="4640404"/>
            </a:xfrm>
            <a:custGeom>
              <a:avLst/>
              <a:gdLst/>
              <a:ahLst/>
              <a:cxnLst/>
              <a:rect l="l" t="t" r="r" b="b"/>
              <a:pathLst>
                <a:path w="4573682" h="4640404">
                  <a:moveTo>
                    <a:pt x="0" y="0"/>
                  </a:moveTo>
                  <a:lnTo>
                    <a:pt x="4573682" y="0"/>
                  </a:lnTo>
                  <a:lnTo>
                    <a:pt x="4573682" y="4640404"/>
                  </a:lnTo>
                  <a:lnTo>
                    <a:pt x="0" y="4640404"/>
                  </a:lnTo>
                  <a:lnTo>
                    <a:pt x="0" y="0"/>
                  </a:lnTo>
                  <a:close/>
                </a:path>
              </a:pathLst>
            </a:custGeom>
            <a:blipFill>
              <a:blip r:embed="rId4"/>
              <a:stretch>
                <a:fillRect l="-539" r="-539"/>
              </a:stretch>
            </a:blipFill>
          </p:spPr>
          <p:txBody>
            <a:bodyPr/>
            <a:lstStyle/>
            <a:p>
              <a:endParaRPr lang="en-US"/>
            </a:p>
          </p:txBody>
        </p:sp>
      </p:grpSp>
      <p:grpSp>
        <p:nvGrpSpPr>
          <p:cNvPr id="11" name="Group 11"/>
          <p:cNvGrpSpPr/>
          <p:nvPr/>
        </p:nvGrpSpPr>
        <p:grpSpPr>
          <a:xfrm>
            <a:off x="3225419" y="7127623"/>
            <a:ext cx="2045590" cy="2427221"/>
            <a:chOff x="0" y="0"/>
            <a:chExt cx="2727453" cy="3236295"/>
          </a:xfrm>
        </p:grpSpPr>
        <p:grpSp>
          <p:nvGrpSpPr>
            <p:cNvPr id="12" name="Group 12"/>
            <p:cNvGrpSpPr/>
            <p:nvPr/>
          </p:nvGrpSpPr>
          <p:grpSpPr>
            <a:xfrm>
              <a:off x="304209" y="93826"/>
              <a:ext cx="2147999" cy="2153689"/>
              <a:chOff x="0" y="0"/>
              <a:chExt cx="847785" cy="850031"/>
            </a:xfrm>
          </p:grpSpPr>
          <p:sp>
            <p:nvSpPr>
              <p:cNvPr id="13" name="Freeform 13"/>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14" name="TextBox 14"/>
              <p:cNvSpPr txBox="1"/>
              <p:nvPr/>
            </p:nvSpPr>
            <p:spPr>
              <a:xfrm>
                <a:off x="79480" y="70165"/>
                <a:ext cx="688825" cy="700175"/>
              </a:xfrm>
              <a:prstGeom prst="rect">
                <a:avLst/>
              </a:prstGeom>
            </p:spPr>
            <p:txBody>
              <a:bodyPr lIns="50800" tIns="50800" rIns="50800" bIns="50800" rtlCol="0" anchor="ctr"/>
              <a:lstStyle/>
              <a:p>
                <a:pPr algn="ctr">
                  <a:lnSpc>
                    <a:spcPts val="3131"/>
                  </a:lnSpc>
                </a:pPr>
                <a:endParaRPr/>
              </a:p>
            </p:txBody>
          </p:sp>
        </p:grpSp>
        <p:grpSp>
          <p:nvGrpSpPr>
            <p:cNvPr id="15" name="Group 15"/>
            <p:cNvGrpSpPr>
              <a:grpSpLocks noChangeAspect="1"/>
            </p:cNvGrpSpPr>
            <p:nvPr/>
          </p:nvGrpSpPr>
          <p:grpSpPr>
            <a:xfrm>
              <a:off x="259889" y="93826"/>
              <a:ext cx="2236613" cy="2227876"/>
              <a:chOff x="0" y="0"/>
              <a:chExt cx="6502400" cy="6477000"/>
            </a:xfrm>
          </p:grpSpPr>
          <p:sp>
            <p:nvSpPr>
              <p:cNvPr id="16" name="Freeform 1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txBody>
              <a:bodyPr/>
              <a:lstStyle/>
              <a:p>
                <a:endParaRPr lang="en-US"/>
              </a:p>
            </p:txBody>
          </p:sp>
          <p:sp>
            <p:nvSpPr>
              <p:cNvPr id="17" name="Freeform 1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18" name="Freeform 18"/>
            <p:cNvSpPr/>
            <p:nvPr/>
          </p:nvSpPr>
          <p:spPr>
            <a:xfrm>
              <a:off x="204125" y="0"/>
              <a:ext cx="2301338" cy="2310001"/>
            </a:xfrm>
            <a:custGeom>
              <a:avLst/>
              <a:gdLst/>
              <a:ahLst/>
              <a:cxnLst/>
              <a:rect l="l" t="t" r="r" b="b"/>
              <a:pathLst>
                <a:path w="2301338" h="2310001">
                  <a:moveTo>
                    <a:pt x="0" y="0"/>
                  </a:moveTo>
                  <a:lnTo>
                    <a:pt x="2301338" y="0"/>
                  </a:lnTo>
                  <a:lnTo>
                    <a:pt x="2301338" y="2310001"/>
                  </a:lnTo>
                  <a:lnTo>
                    <a:pt x="0" y="2310001"/>
                  </a:lnTo>
                  <a:lnTo>
                    <a:pt x="0" y="0"/>
                  </a:lnTo>
                  <a:close/>
                </a:path>
              </a:pathLst>
            </a:custGeom>
            <a:blipFill>
              <a:blip r:embed="rId4"/>
              <a:stretch>
                <a:fillRect/>
              </a:stretch>
            </a:blipFill>
          </p:spPr>
          <p:txBody>
            <a:bodyPr/>
            <a:lstStyle/>
            <a:p>
              <a:endParaRPr lang="en-US"/>
            </a:p>
          </p:txBody>
        </p:sp>
        <p:sp>
          <p:nvSpPr>
            <p:cNvPr id="19" name="TextBox 19"/>
            <p:cNvSpPr txBox="1"/>
            <p:nvPr/>
          </p:nvSpPr>
          <p:spPr>
            <a:xfrm>
              <a:off x="145484" y="2396035"/>
              <a:ext cx="2581969"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Chris Mitchell</a:t>
              </a:r>
            </a:p>
          </p:txBody>
        </p:sp>
        <p:sp>
          <p:nvSpPr>
            <p:cNvPr id="20" name="TextBox 20"/>
            <p:cNvSpPr txBox="1"/>
            <p:nvPr/>
          </p:nvSpPr>
          <p:spPr>
            <a:xfrm>
              <a:off x="0" y="2757531"/>
              <a:ext cx="2692001" cy="478764"/>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Founder/CEO of #DefineYourself</a:t>
              </a:r>
            </a:p>
          </p:txBody>
        </p:sp>
      </p:grpSp>
      <p:grpSp>
        <p:nvGrpSpPr>
          <p:cNvPr id="21" name="Group 21"/>
          <p:cNvGrpSpPr/>
          <p:nvPr/>
        </p:nvGrpSpPr>
        <p:grpSpPr>
          <a:xfrm>
            <a:off x="5769763" y="7197992"/>
            <a:ext cx="1610999" cy="1615267"/>
            <a:chOff x="0" y="0"/>
            <a:chExt cx="847785" cy="850031"/>
          </a:xfrm>
        </p:grpSpPr>
        <p:sp>
          <p:nvSpPr>
            <p:cNvPr id="22" name="Freeform 2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23" name="TextBox 23"/>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24" name="Group 24"/>
          <p:cNvGrpSpPr>
            <a:grpSpLocks noChangeAspect="1"/>
          </p:cNvGrpSpPr>
          <p:nvPr/>
        </p:nvGrpSpPr>
        <p:grpSpPr>
          <a:xfrm>
            <a:off x="5736524" y="7197992"/>
            <a:ext cx="1677460" cy="1670907"/>
            <a:chOff x="0" y="0"/>
            <a:chExt cx="6502400" cy="6477000"/>
          </a:xfrm>
        </p:grpSpPr>
        <p:sp>
          <p:nvSpPr>
            <p:cNvPr id="25" name="Freeform 2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5946" t="-3935" r="-864" b="-4545"/>
              </a:stretch>
            </a:blipFill>
          </p:spPr>
          <p:txBody>
            <a:bodyPr/>
            <a:lstStyle/>
            <a:p>
              <a:endParaRPr lang="en-US"/>
            </a:p>
          </p:txBody>
        </p:sp>
        <p:sp>
          <p:nvSpPr>
            <p:cNvPr id="26" name="Freeform 2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27" name="Freeform 27"/>
          <p:cNvSpPr/>
          <p:nvPr/>
        </p:nvSpPr>
        <p:spPr>
          <a:xfrm>
            <a:off x="5692714" y="7127623"/>
            <a:ext cx="1726004" cy="1732501"/>
          </a:xfrm>
          <a:custGeom>
            <a:avLst/>
            <a:gdLst/>
            <a:ahLst/>
            <a:cxnLst/>
            <a:rect l="l" t="t" r="r" b="b"/>
            <a:pathLst>
              <a:path w="1726004" h="1732501">
                <a:moveTo>
                  <a:pt x="0" y="0"/>
                </a:moveTo>
                <a:lnTo>
                  <a:pt x="1726004" y="0"/>
                </a:lnTo>
                <a:lnTo>
                  <a:pt x="1726004" y="1732501"/>
                </a:lnTo>
                <a:lnTo>
                  <a:pt x="0" y="1732501"/>
                </a:lnTo>
                <a:lnTo>
                  <a:pt x="0" y="0"/>
                </a:lnTo>
                <a:close/>
              </a:path>
            </a:pathLst>
          </a:custGeom>
          <a:blipFill>
            <a:blip r:embed="rId4"/>
            <a:stretch>
              <a:fillRect/>
            </a:stretch>
          </a:blipFill>
        </p:spPr>
        <p:txBody>
          <a:bodyPr/>
          <a:lstStyle/>
          <a:p>
            <a:endParaRPr lang="en-US"/>
          </a:p>
        </p:txBody>
      </p:sp>
      <p:grpSp>
        <p:nvGrpSpPr>
          <p:cNvPr id="28" name="Group 28"/>
          <p:cNvGrpSpPr/>
          <p:nvPr/>
        </p:nvGrpSpPr>
        <p:grpSpPr>
          <a:xfrm>
            <a:off x="7840422" y="7118847"/>
            <a:ext cx="2418878" cy="2444771"/>
            <a:chOff x="0" y="0"/>
            <a:chExt cx="3225171" cy="3259694"/>
          </a:xfrm>
        </p:grpSpPr>
        <p:sp>
          <p:nvSpPr>
            <p:cNvPr id="29" name="TextBox 29"/>
            <p:cNvSpPr txBox="1"/>
            <p:nvPr/>
          </p:nvSpPr>
          <p:spPr>
            <a:xfrm>
              <a:off x="0" y="2396226"/>
              <a:ext cx="3225171" cy="393271"/>
            </a:xfrm>
            <a:prstGeom prst="rect">
              <a:avLst/>
            </a:prstGeom>
          </p:spPr>
          <p:txBody>
            <a:bodyPr lIns="0" tIns="0" rIns="0" bIns="0" rtlCol="0" anchor="t">
              <a:spAutoFit/>
            </a:bodyPr>
            <a:lstStyle/>
            <a:p>
              <a:pPr algn="ctr">
                <a:lnSpc>
                  <a:spcPts val="2310"/>
                </a:lnSpc>
              </a:pPr>
              <a:r>
                <a:rPr lang="en-US" sz="2100" spc="117" dirty="0" err="1">
                  <a:solidFill>
                    <a:srgbClr val="EBCE6E"/>
                  </a:solidFill>
                  <a:latin typeface="Georgia" panose="02040502050405020303" pitchFamily="18" charset="0"/>
                </a:rPr>
                <a:t>Latonyia</a:t>
              </a:r>
              <a:r>
                <a:rPr lang="en-US" sz="2100" spc="117" dirty="0">
                  <a:solidFill>
                    <a:srgbClr val="EBCE6E"/>
                  </a:solidFill>
                  <a:latin typeface="Georgia" panose="02040502050405020303" pitchFamily="18" charset="0"/>
                </a:rPr>
                <a:t> Sumpter</a:t>
              </a:r>
            </a:p>
          </p:txBody>
        </p:sp>
        <p:sp>
          <p:nvSpPr>
            <p:cNvPr id="30" name="TextBox 30"/>
            <p:cNvSpPr txBox="1"/>
            <p:nvPr/>
          </p:nvSpPr>
          <p:spPr>
            <a:xfrm>
              <a:off x="266585" y="2780930"/>
              <a:ext cx="2692002" cy="478764"/>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 Empowered </a:t>
              </a:r>
            </a:p>
            <a:p>
              <a:pPr algn="ctr">
                <a:lnSpc>
                  <a:spcPts val="1376"/>
                </a:lnSpc>
              </a:pPr>
              <a:r>
                <a:rPr lang="en-US" sz="1250" spc="70" dirty="0">
                  <a:solidFill>
                    <a:srgbClr val="FFFFFF"/>
                  </a:solidFill>
                  <a:latin typeface="Georgia" panose="02040502050405020303" pitchFamily="18" charset="0"/>
                </a:rPr>
                <a:t>Well-being LLC</a:t>
              </a:r>
            </a:p>
          </p:txBody>
        </p:sp>
        <p:grpSp>
          <p:nvGrpSpPr>
            <p:cNvPr id="31" name="Group 31"/>
            <p:cNvGrpSpPr/>
            <p:nvPr/>
          </p:nvGrpSpPr>
          <p:grpSpPr>
            <a:xfrm>
              <a:off x="538598" y="93826"/>
              <a:ext cx="2147999" cy="2153689"/>
              <a:chOff x="0" y="0"/>
              <a:chExt cx="847785" cy="850031"/>
            </a:xfrm>
          </p:grpSpPr>
          <p:sp>
            <p:nvSpPr>
              <p:cNvPr id="32" name="Freeform 3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33" name="TextBox 33"/>
              <p:cNvSpPr txBox="1"/>
              <p:nvPr/>
            </p:nvSpPr>
            <p:spPr>
              <a:xfrm>
                <a:off x="79480" y="70165"/>
                <a:ext cx="688825" cy="700175"/>
              </a:xfrm>
              <a:prstGeom prst="rect">
                <a:avLst/>
              </a:prstGeom>
            </p:spPr>
            <p:txBody>
              <a:bodyPr lIns="50800" tIns="50800" rIns="50800" bIns="50800" rtlCol="0" anchor="ctr"/>
              <a:lstStyle/>
              <a:p>
                <a:pPr algn="ctr">
                  <a:lnSpc>
                    <a:spcPts val="3131"/>
                  </a:lnSpc>
                </a:pPr>
                <a:endParaRPr/>
              </a:p>
            </p:txBody>
          </p:sp>
        </p:grpSp>
        <p:grpSp>
          <p:nvGrpSpPr>
            <p:cNvPr id="34" name="Group 34"/>
            <p:cNvGrpSpPr>
              <a:grpSpLocks noChangeAspect="1"/>
            </p:cNvGrpSpPr>
            <p:nvPr/>
          </p:nvGrpSpPr>
          <p:grpSpPr>
            <a:xfrm>
              <a:off x="494279" y="93826"/>
              <a:ext cx="2236613" cy="2227876"/>
              <a:chOff x="0" y="0"/>
              <a:chExt cx="6502400" cy="6477000"/>
            </a:xfrm>
          </p:grpSpPr>
          <p:sp>
            <p:nvSpPr>
              <p:cNvPr id="35" name="Freeform 3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1223" r="223" b="-23735"/>
                </a:stretch>
              </a:blipFill>
            </p:spPr>
            <p:txBody>
              <a:bodyPr/>
              <a:lstStyle/>
              <a:p>
                <a:endParaRPr lang="en-US"/>
              </a:p>
            </p:txBody>
          </p:sp>
          <p:sp>
            <p:nvSpPr>
              <p:cNvPr id="36" name="Freeform 3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37" name="Freeform 37"/>
            <p:cNvSpPr/>
            <p:nvPr/>
          </p:nvSpPr>
          <p:spPr>
            <a:xfrm>
              <a:off x="429553" y="0"/>
              <a:ext cx="2301338" cy="2310001"/>
            </a:xfrm>
            <a:custGeom>
              <a:avLst/>
              <a:gdLst/>
              <a:ahLst/>
              <a:cxnLst/>
              <a:rect l="l" t="t" r="r" b="b"/>
              <a:pathLst>
                <a:path w="2301338" h="2310001">
                  <a:moveTo>
                    <a:pt x="0" y="0"/>
                  </a:moveTo>
                  <a:lnTo>
                    <a:pt x="2301339" y="0"/>
                  </a:lnTo>
                  <a:lnTo>
                    <a:pt x="2301339" y="2310001"/>
                  </a:lnTo>
                  <a:lnTo>
                    <a:pt x="0" y="2310001"/>
                  </a:lnTo>
                  <a:lnTo>
                    <a:pt x="0" y="0"/>
                  </a:lnTo>
                  <a:close/>
                </a:path>
              </a:pathLst>
            </a:custGeom>
            <a:blipFill>
              <a:blip r:embed="rId4"/>
              <a:stretch>
                <a:fillRect/>
              </a:stretch>
            </a:blipFill>
          </p:spPr>
          <p:txBody>
            <a:bodyPr/>
            <a:lstStyle/>
            <a:p>
              <a:endParaRPr lang="en-US"/>
            </a:p>
          </p:txBody>
        </p:sp>
      </p:grpSp>
      <p:grpSp>
        <p:nvGrpSpPr>
          <p:cNvPr id="38" name="Group 38"/>
          <p:cNvGrpSpPr/>
          <p:nvPr/>
        </p:nvGrpSpPr>
        <p:grpSpPr>
          <a:xfrm>
            <a:off x="10534507" y="7118847"/>
            <a:ext cx="2441326" cy="2986623"/>
            <a:chOff x="0" y="0"/>
            <a:chExt cx="3255102" cy="3982165"/>
          </a:xfrm>
        </p:grpSpPr>
        <p:grpSp>
          <p:nvGrpSpPr>
            <p:cNvPr id="39" name="Group 39"/>
            <p:cNvGrpSpPr/>
            <p:nvPr/>
          </p:nvGrpSpPr>
          <p:grpSpPr>
            <a:xfrm>
              <a:off x="553552" y="100039"/>
              <a:ext cx="2147999" cy="2153689"/>
              <a:chOff x="0" y="0"/>
              <a:chExt cx="847785" cy="850031"/>
            </a:xfrm>
          </p:grpSpPr>
          <p:sp>
            <p:nvSpPr>
              <p:cNvPr id="40" name="Freeform 40"/>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41" name="TextBox 41"/>
              <p:cNvSpPr txBox="1"/>
              <p:nvPr/>
            </p:nvSpPr>
            <p:spPr>
              <a:xfrm>
                <a:off x="79480" y="70165"/>
                <a:ext cx="688825" cy="700175"/>
              </a:xfrm>
              <a:prstGeom prst="rect">
                <a:avLst/>
              </a:prstGeom>
            </p:spPr>
            <p:txBody>
              <a:bodyPr lIns="50800" tIns="50800" rIns="50800" bIns="50800" rtlCol="0" anchor="ctr"/>
              <a:lstStyle/>
              <a:p>
                <a:pPr algn="ctr">
                  <a:lnSpc>
                    <a:spcPts val="3131"/>
                  </a:lnSpc>
                </a:pPr>
                <a:endParaRPr/>
              </a:p>
            </p:txBody>
          </p:sp>
        </p:grpSp>
        <p:grpSp>
          <p:nvGrpSpPr>
            <p:cNvPr id="42" name="Group 42"/>
            <p:cNvGrpSpPr>
              <a:grpSpLocks noChangeAspect="1"/>
            </p:cNvGrpSpPr>
            <p:nvPr/>
          </p:nvGrpSpPr>
          <p:grpSpPr>
            <a:xfrm>
              <a:off x="509232" y="100039"/>
              <a:ext cx="2236613" cy="2227876"/>
              <a:chOff x="0" y="0"/>
              <a:chExt cx="6502400" cy="6477000"/>
            </a:xfrm>
          </p:grpSpPr>
          <p:sp>
            <p:nvSpPr>
              <p:cNvPr id="43" name="Freeform 4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21030" r="223" b="-9562"/>
                </a:stretch>
              </a:blipFill>
            </p:spPr>
            <p:txBody>
              <a:bodyPr/>
              <a:lstStyle/>
              <a:p>
                <a:endParaRPr lang="en-US"/>
              </a:p>
            </p:txBody>
          </p:sp>
          <p:sp>
            <p:nvSpPr>
              <p:cNvPr id="44" name="Freeform 4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45" name="Freeform 45"/>
            <p:cNvSpPr/>
            <p:nvPr/>
          </p:nvSpPr>
          <p:spPr>
            <a:xfrm>
              <a:off x="444506" y="0"/>
              <a:ext cx="2301338" cy="2310001"/>
            </a:xfrm>
            <a:custGeom>
              <a:avLst/>
              <a:gdLst/>
              <a:ahLst/>
              <a:cxnLst/>
              <a:rect l="l" t="t" r="r" b="b"/>
              <a:pathLst>
                <a:path w="2301338" h="2310001">
                  <a:moveTo>
                    <a:pt x="0" y="0"/>
                  </a:moveTo>
                  <a:lnTo>
                    <a:pt x="2301339" y="0"/>
                  </a:lnTo>
                  <a:lnTo>
                    <a:pt x="2301339" y="2310001"/>
                  </a:lnTo>
                  <a:lnTo>
                    <a:pt x="0" y="2310001"/>
                  </a:lnTo>
                  <a:lnTo>
                    <a:pt x="0" y="0"/>
                  </a:lnTo>
                  <a:close/>
                </a:path>
              </a:pathLst>
            </a:custGeom>
            <a:blipFill>
              <a:blip r:embed="rId4"/>
              <a:stretch>
                <a:fillRect/>
              </a:stretch>
            </a:blipFill>
          </p:spPr>
          <p:txBody>
            <a:bodyPr/>
            <a:lstStyle/>
            <a:p>
              <a:endParaRPr lang="en-US"/>
            </a:p>
          </p:txBody>
        </p:sp>
        <p:sp>
          <p:nvSpPr>
            <p:cNvPr id="46" name="TextBox 46"/>
            <p:cNvSpPr txBox="1"/>
            <p:nvPr/>
          </p:nvSpPr>
          <p:spPr>
            <a:xfrm>
              <a:off x="0" y="2350313"/>
              <a:ext cx="3255102"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Olusegun </a:t>
              </a:r>
              <a:r>
                <a:rPr lang="en-US" sz="2100" spc="117" dirty="0" err="1">
                  <a:solidFill>
                    <a:srgbClr val="EBCE6E"/>
                  </a:solidFill>
                  <a:latin typeface="Georgia" panose="02040502050405020303" pitchFamily="18" charset="0"/>
                </a:rPr>
                <a:t>Eluyode</a:t>
              </a:r>
              <a:endParaRPr lang="en-US" sz="2100" spc="117" dirty="0">
                <a:solidFill>
                  <a:srgbClr val="EBCE6E"/>
                </a:solidFill>
                <a:latin typeface="Georgia" panose="02040502050405020303" pitchFamily="18" charset="0"/>
              </a:endParaRPr>
            </a:p>
          </p:txBody>
        </p:sp>
        <p:sp>
          <p:nvSpPr>
            <p:cNvPr id="47" name="TextBox 47"/>
            <p:cNvSpPr txBox="1"/>
            <p:nvPr/>
          </p:nvSpPr>
          <p:spPr>
            <a:xfrm>
              <a:off x="140769" y="2785255"/>
              <a:ext cx="2973565" cy="1196910"/>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 of </a:t>
              </a:r>
              <a:r>
                <a:rPr lang="en-US" sz="1250" spc="70" dirty="0" err="1">
                  <a:solidFill>
                    <a:srgbClr val="FFFFFF"/>
                  </a:solidFill>
                  <a:latin typeface="Georgia" panose="02040502050405020303" pitchFamily="18" charset="0"/>
                </a:rPr>
                <a:t>Housterdin</a:t>
              </a:r>
              <a:r>
                <a:rPr lang="en-US" sz="1250" spc="70" dirty="0">
                  <a:solidFill>
                    <a:srgbClr val="FFFFFF"/>
                  </a:solidFill>
                  <a:latin typeface="Georgia" panose="02040502050405020303" pitchFamily="18" charset="0"/>
                </a:rPr>
                <a:t> Consulting and </a:t>
              </a:r>
              <a:r>
                <a:rPr lang="en-US" sz="1250" spc="70" dirty="0" err="1">
                  <a:solidFill>
                    <a:srgbClr val="FFFFFF"/>
                  </a:solidFill>
                  <a:latin typeface="Georgia" panose="02040502050405020303" pitchFamily="18" charset="0"/>
                </a:rPr>
                <a:t>Lacaperia</a:t>
              </a:r>
              <a:r>
                <a:rPr lang="en-US" sz="1250" spc="70" dirty="0">
                  <a:solidFill>
                    <a:srgbClr val="FFFFFF"/>
                  </a:solidFill>
                  <a:latin typeface="Georgia" panose="02040502050405020303" pitchFamily="18" charset="0"/>
                </a:rPr>
                <a:t> Academy</a:t>
              </a:r>
            </a:p>
            <a:p>
              <a:pPr algn="ctr">
                <a:lnSpc>
                  <a:spcPts val="1376"/>
                </a:lnSpc>
              </a:pPr>
              <a:endParaRPr lang="en-US" sz="1250" spc="70" dirty="0">
                <a:solidFill>
                  <a:srgbClr val="FFFFFF"/>
                </a:solidFill>
                <a:latin typeface="Georgia" panose="02040502050405020303" pitchFamily="18" charset="0"/>
              </a:endParaRPr>
            </a:p>
            <a:p>
              <a:pPr algn="ctr">
                <a:lnSpc>
                  <a:spcPts val="1376"/>
                </a:lnSpc>
              </a:pPr>
              <a:endParaRPr lang="en-US" sz="1250" spc="70" dirty="0">
                <a:solidFill>
                  <a:srgbClr val="FFFFFF"/>
                </a:solidFill>
                <a:latin typeface="Georgia" panose="02040502050405020303" pitchFamily="18" charset="0"/>
              </a:endParaRPr>
            </a:p>
          </p:txBody>
        </p:sp>
      </p:grpSp>
      <p:grpSp>
        <p:nvGrpSpPr>
          <p:cNvPr id="48" name="Group 48"/>
          <p:cNvGrpSpPr/>
          <p:nvPr/>
        </p:nvGrpSpPr>
        <p:grpSpPr>
          <a:xfrm>
            <a:off x="13251039" y="7118847"/>
            <a:ext cx="2230173" cy="2582763"/>
            <a:chOff x="0" y="0"/>
            <a:chExt cx="2973564" cy="3443684"/>
          </a:xfrm>
        </p:grpSpPr>
        <p:grpSp>
          <p:nvGrpSpPr>
            <p:cNvPr id="49" name="Group 49"/>
            <p:cNvGrpSpPr/>
            <p:nvPr/>
          </p:nvGrpSpPr>
          <p:grpSpPr>
            <a:xfrm>
              <a:off x="412783" y="87724"/>
              <a:ext cx="2147999" cy="2153689"/>
              <a:chOff x="0" y="0"/>
              <a:chExt cx="847785" cy="850031"/>
            </a:xfrm>
          </p:grpSpPr>
          <p:sp>
            <p:nvSpPr>
              <p:cNvPr id="50" name="Freeform 50"/>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51" name="TextBox 51"/>
              <p:cNvSpPr txBox="1"/>
              <p:nvPr/>
            </p:nvSpPr>
            <p:spPr>
              <a:xfrm>
                <a:off x="79480" y="70165"/>
                <a:ext cx="688825" cy="700175"/>
              </a:xfrm>
              <a:prstGeom prst="rect">
                <a:avLst/>
              </a:prstGeom>
            </p:spPr>
            <p:txBody>
              <a:bodyPr lIns="48987" tIns="48987" rIns="48987" bIns="48987" rtlCol="0" anchor="ctr"/>
              <a:lstStyle/>
              <a:p>
                <a:pPr algn="ctr">
                  <a:lnSpc>
                    <a:spcPts val="3131"/>
                  </a:lnSpc>
                </a:pPr>
                <a:endParaRPr/>
              </a:p>
            </p:txBody>
          </p:sp>
        </p:grpSp>
        <p:grpSp>
          <p:nvGrpSpPr>
            <p:cNvPr id="52" name="Group 52"/>
            <p:cNvGrpSpPr>
              <a:grpSpLocks noChangeAspect="1"/>
            </p:cNvGrpSpPr>
            <p:nvPr/>
          </p:nvGrpSpPr>
          <p:grpSpPr>
            <a:xfrm>
              <a:off x="368463" y="87724"/>
              <a:ext cx="2236613" cy="2227876"/>
              <a:chOff x="0" y="0"/>
              <a:chExt cx="6502400" cy="6477000"/>
            </a:xfrm>
          </p:grpSpPr>
          <p:sp>
            <p:nvSpPr>
              <p:cNvPr id="53" name="Freeform 5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223" t="-3086" r="223" b="-46912"/>
                </a:stretch>
              </a:blipFill>
            </p:spPr>
            <p:txBody>
              <a:bodyPr/>
              <a:lstStyle/>
              <a:p>
                <a:endParaRPr lang="en-US"/>
              </a:p>
            </p:txBody>
          </p:sp>
          <p:sp>
            <p:nvSpPr>
              <p:cNvPr id="54" name="Freeform 5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55" name="Freeform 55"/>
            <p:cNvSpPr/>
            <p:nvPr/>
          </p:nvSpPr>
          <p:spPr>
            <a:xfrm>
              <a:off x="312699" y="0"/>
              <a:ext cx="2301338" cy="2310001"/>
            </a:xfrm>
            <a:custGeom>
              <a:avLst/>
              <a:gdLst/>
              <a:ahLst/>
              <a:cxnLst/>
              <a:rect l="l" t="t" r="r" b="b"/>
              <a:pathLst>
                <a:path w="2301338" h="2310001">
                  <a:moveTo>
                    <a:pt x="0" y="0"/>
                  </a:moveTo>
                  <a:lnTo>
                    <a:pt x="2301338" y="0"/>
                  </a:lnTo>
                  <a:lnTo>
                    <a:pt x="2301338" y="2310001"/>
                  </a:lnTo>
                  <a:lnTo>
                    <a:pt x="0" y="2310001"/>
                  </a:lnTo>
                  <a:lnTo>
                    <a:pt x="0" y="0"/>
                  </a:lnTo>
                  <a:close/>
                </a:path>
              </a:pathLst>
            </a:custGeom>
            <a:blipFill>
              <a:blip r:embed="rId4"/>
              <a:stretch>
                <a:fillRect/>
              </a:stretch>
            </a:blipFill>
          </p:spPr>
          <p:txBody>
            <a:bodyPr/>
            <a:lstStyle/>
            <a:p>
              <a:endParaRPr lang="en-US"/>
            </a:p>
          </p:txBody>
        </p:sp>
        <p:sp>
          <p:nvSpPr>
            <p:cNvPr id="56" name="TextBox 56"/>
            <p:cNvSpPr txBox="1"/>
            <p:nvPr/>
          </p:nvSpPr>
          <p:spPr>
            <a:xfrm>
              <a:off x="99641" y="2341075"/>
              <a:ext cx="2855447"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Candace Lance</a:t>
              </a:r>
            </a:p>
          </p:txBody>
        </p:sp>
        <p:sp>
          <p:nvSpPr>
            <p:cNvPr id="57" name="TextBox 57"/>
            <p:cNvSpPr txBox="1"/>
            <p:nvPr/>
          </p:nvSpPr>
          <p:spPr>
            <a:xfrm>
              <a:off x="0" y="2725539"/>
              <a:ext cx="2973564" cy="718145"/>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Founder of Holistically Well &amp; Certified Holistic Wellness Coach</a:t>
              </a:r>
            </a:p>
          </p:txBody>
        </p:sp>
      </p:grpSp>
      <p:grpSp>
        <p:nvGrpSpPr>
          <p:cNvPr id="58" name="Group 58"/>
          <p:cNvGrpSpPr/>
          <p:nvPr/>
        </p:nvGrpSpPr>
        <p:grpSpPr>
          <a:xfrm>
            <a:off x="15756418" y="7118847"/>
            <a:ext cx="2185409" cy="3300908"/>
            <a:chOff x="0" y="0"/>
            <a:chExt cx="2913878" cy="4401211"/>
          </a:xfrm>
        </p:grpSpPr>
        <p:sp>
          <p:nvSpPr>
            <p:cNvPr id="59" name="TextBox 59"/>
            <p:cNvSpPr txBox="1"/>
            <p:nvPr/>
          </p:nvSpPr>
          <p:spPr>
            <a:xfrm>
              <a:off x="0" y="2354227"/>
              <a:ext cx="2893535"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Katie Kozlowski</a:t>
              </a:r>
            </a:p>
          </p:txBody>
        </p:sp>
        <p:sp>
          <p:nvSpPr>
            <p:cNvPr id="60" name="TextBox 60"/>
            <p:cNvSpPr txBox="1"/>
            <p:nvPr/>
          </p:nvSpPr>
          <p:spPr>
            <a:xfrm>
              <a:off x="20343" y="2725539"/>
              <a:ext cx="2893535" cy="1675672"/>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ea typeface="Glacial Indifference Bold"/>
                </a:rPr>
                <a:t>Master Energy and Embodiment Coach and the Creator of the </a:t>
              </a:r>
              <a:r>
                <a:rPr lang="en-US" sz="1250" spc="70" dirty="0" err="1">
                  <a:solidFill>
                    <a:srgbClr val="FFFFFF"/>
                  </a:solidFill>
                  <a:latin typeface="Georgia" panose="02040502050405020303" pitchFamily="18" charset="0"/>
                  <a:ea typeface="Glacial Indifference Bold"/>
                </a:rPr>
                <a:t>ShaktiBomb</a:t>
              </a:r>
              <a:r>
                <a:rPr lang="en-US" sz="1250" spc="70" dirty="0">
                  <a:solidFill>
                    <a:srgbClr val="FFFFFF"/>
                  </a:solidFill>
                  <a:latin typeface="Georgia" panose="02040502050405020303" pitchFamily="18" charset="0"/>
                  <a:ea typeface="Glacial Indifference Bold"/>
                </a:rPr>
                <a:t> Method™️</a:t>
              </a:r>
            </a:p>
            <a:p>
              <a:pPr algn="ctr">
                <a:lnSpc>
                  <a:spcPts val="1376"/>
                </a:lnSpc>
              </a:pPr>
              <a:endParaRPr lang="en-US" sz="1250" spc="70" dirty="0">
                <a:solidFill>
                  <a:srgbClr val="FFFFFF"/>
                </a:solidFill>
                <a:latin typeface="Georgia" panose="02040502050405020303" pitchFamily="18" charset="0"/>
                <a:ea typeface="Glacial Indifference Bold"/>
              </a:endParaRPr>
            </a:p>
            <a:p>
              <a:pPr algn="ctr">
                <a:lnSpc>
                  <a:spcPts val="1376"/>
                </a:lnSpc>
              </a:pPr>
              <a:endParaRPr lang="en-US" sz="1250" spc="70" dirty="0">
                <a:solidFill>
                  <a:srgbClr val="FFFFFF"/>
                </a:solidFill>
                <a:latin typeface="Georgia" panose="02040502050405020303" pitchFamily="18" charset="0"/>
                <a:ea typeface="Glacial Indifference Bold"/>
              </a:endParaRPr>
            </a:p>
            <a:p>
              <a:pPr algn="ctr">
                <a:lnSpc>
                  <a:spcPts val="1376"/>
                </a:lnSpc>
              </a:pPr>
              <a:endParaRPr lang="en-US" sz="1250" spc="70" dirty="0">
                <a:solidFill>
                  <a:srgbClr val="FFFFFF"/>
                </a:solidFill>
                <a:latin typeface="Georgia" panose="02040502050405020303" pitchFamily="18" charset="0"/>
                <a:ea typeface="Glacial Indifference Bold"/>
              </a:endParaRPr>
            </a:p>
          </p:txBody>
        </p:sp>
        <p:grpSp>
          <p:nvGrpSpPr>
            <p:cNvPr id="61" name="Group 61"/>
            <p:cNvGrpSpPr/>
            <p:nvPr/>
          </p:nvGrpSpPr>
          <p:grpSpPr>
            <a:xfrm>
              <a:off x="311881" y="82125"/>
              <a:ext cx="2147999" cy="2153689"/>
              <a:chOff x="0" y="0"/>
              <a:chExt cx="847785" cy="850031"/>
            </a:xfrm>
          </p:grpSpPr>
          <p:sp>
            <p:nvSpPr>
              <p:cNvPr id="62" name="Freeform 6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63" name="TextBox 63"/>
              <p:cNvSpPr txBox="1"/>
              <p:nvPr/>
            </p:nvSpPr>
            <p:spPr>
              <a:xfrm>
                <a:off x="79480" y="70165"/>
                <a:ext cx="688825" cy="700175"/>
              </a:xfrm>
              <a:prstGeom prst="rect">
                <a:avLst/>
              </a:prstGeom>
            </p:spPr>
            <p:txBody>
              <a:bodyPr lIns="48987" tIns="48987" rIns="48987" bIns="48987" rtlCol="0" anchor="ctr"/>
              <a:lstStyle/>
              <a:p>
                <a:pPr algn="ctr">
                  <a:lnSpc>
                    <a:spcPts val="3131"/>
                  </a:lnSpc>
                </a:pPr>
                <a:endParaRPr/>
              </a:p>
            </p:txBody>
          </p:sp>
        </p:grpSp>
        <p:grpSp>
          <p:nvGrpSpPr>
            <p:cNvPr id="64" name="Group 64"/>
            <p:cNvGrpSpPr>
              <a:grpSpLocks noChangeAspect="1"/>
            </p:cNvGrpSpPr>
            <p:nvPr/>
          </p:nvGrpSpPr>
          <p:grpSpPr>
            <a:xfrm>
              <a:off x="267561" y="82125"/>
              <a:ext cx="2236613" cy="2227876"/>
              <a:chOff x="0" y="0"/>
              <a:chExt cx="6502400" cy="6477000"/>
            </a:xfrm>
          </p:grpSpPr>
          <p:sp>
            <p:nvSpPr>
              <p:cNvPr id="65" name="Freeform 6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stretch>
                  <a:fillRect l="-23382" t="-53489" r="-40635" b="-93272"/>
                </a:stretch>
              </a:blipFill>
            </p:spPr>
            <p:txBody>
              <a:bodyPr/>
              <a:lstStyle/>
              <a:p>
                <a:endParaRPr lang="en-US"/>
              </a:p>
            </p:txBody>
          </p:sp>
          <p:sp>
            <p:nvSpPr>
              <p:cNvPr id="66" name="Freeform 6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67" name="Freeform 67"/>
            <p:cNvSpPr/>
            <p:nvPr/>
          </p:nvSpPr>
          <p:spPr>
            <a:xfrm>
              <a:off x="202836" y="0"/>
              <a:ext cx="2301338" cy="2310001"/>
            </a:xfrm>
            <a:custGeom>
              <a:avLst/>
              <a:gdLst/>
              <a:ahLst/>
              <a:cxnLst/>
              <a:rect l="l" t="t" r="r" b="b"/>
              <a:pathLst>
                <a:path w="2301338" h="2310001">
                  <a:moveTo>
                    <a:pt x="0" y="0"/>
                  </a:moveTo>
                  <a:lnTo>
                    <a:pt x="2301338" y="0"/>
                  </a:lnTo>
                  <a:lnTo>
                    <a:pt x="2301338" y="2310001"/>
                  </a:lnTo>
                  <a:lnTo>
                    <a:pt x="0" y="2310001"/>
                  </a:lnTo>
                  <a:lnTo>
                    <a:pt x="0" y="0"/>
                  </a:lnTo>
                  <a:close/>
                </a:path>
              </a:pathLst>
            </a:custGeom>
            <a:blipFill>
              <a:blip r:embed="rId4"/>
              <a:stretch>
                <a:fillRect/>
              </a:stretch>
            </a:blipFill>
          </p:spPr>
          <p:txBody>
            <a:bodyPr/>
            <a:lstStyle/>
            <a:p>
              <a:endParaRPr lang="en-US"/>
            </a:p>
          </p:txBody>
        </p:sp>
      </p:grpSp>
      <p:grpSp>
        <p:nvGrpSpPr>
          <p:cNvPr id="68" name="Group 68"/>
          <p:cNvGrpSpPr/>
          <p:nvPr/>
        </p:nvGrpSpPr>
        <p:grpSpPr>
          <a:xfrm>
            <a:off x="346173" y="7140786"/>
            <a:ext cx="2604040" cy="2602368"/>
            <a:chOff x="0" y="0"/>
            <a:chExt cx="3472053" cy="3469823"/>
          </a:xfrm>
        </p:grpSpPr>
        <p:sp>
          <p:nvSpPr>
            <p:cNvPr id="69" name="TextBox 69"/>
            <p:cNvSpPr txBox="1"/>
            <p:nvPr/>
          </p:nvSpPr>
          <p:spPr>
            <a:xfrm>
              <a:off x="303865" y="2390185"/>
              <a:ext cx="2864322" cy="393271"/>
            </a:xfrm>
            <a:prstGeom prst="rect">
              <a:avLst/>
            </a:prstGeom>
          </p:spPr>
          <p:txBody>
            <a:bodyPr lIns="0" tIns="0" rIns="0" bIns="0" rtlCol="0" anchor="t">
              <a:spAutoFit/>
            </a:bodyPr>
            <a:lstStyle/>
            <a:p>
              <a:pPr>
                <a:lnSpc>
                  <a:spcPts val="2310"/>
                </a:lnSpc>
              </a:pPr>
              <a:r>
                <a:rPr lang="en-US" sz="2100" spc="117" dirty="0">
                  <a:solidFill>
                    <a:srgbClr val="EBCE6E"/>
                  </a:solidFill>
                  <a:latin typeface="Georgia" panose="02040502050405020303" pitchFamily="18" charset="0"/>
                </a:rPr>
                <a:t>Kristie Kennedy</a:t>
              </a:r>
            </a:p>
          </p:txBody>
        </p:sp>
        <p:sp>
          <p:nvSpPr>
            <p:cNvPr id="70" name="TextBox 70"/>
            <p:cNvSpPr txBox="1"/>
            <p:nvPr/>
          </p:nvSpPr>
          <p:spPr>
            <a:xfrm>
              <a:off x="0" y="2751678"/>
              <a:ext cx="3472053" cy="718145"/>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TEDx Audacious Leadership Keynote Speaker and Authentic Lifestyle Author</a:t>
              </a:r>
            </a:p>
          </p:txBody>
        </p:sp>
        <p:grpSp>
          <p:nvGrpSpPr>
            <p:cNvPr id="71" name="Group 71"/>
            <p:cNvGrpSpPr>
              <a:grpSpLocks noChangeAspect="1"/>
            </p:cNvGrpSpPr>
            <p:nvPr/>
          </p:nvGrpSpPr>
          <p:grpSpPr>
            <a:xfrm>
              <a:off x="639128" y="81025"/>
              <a:ext cx="2236613" cy="2227876"/>
              <a:chOff x="0" y="0"/>
              <a:chExt cx="6502400" cy="6477000"/>
            </a:xfrm>
          </p:grpSpPr>
          <p:sp>
            <p:nvSpPr>
              <p:cNvPr id="72" name="Freeform 7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1"/>
                <a:stretch>
                  <a:fillRect l="223" t="-2174" r="223" b="-45425"/>
                </a:stretch>
              </a:blipFill>
            </p:spPr>
            <p:txBody>
              <a:bodyPr/>
              <a:lstStyle/>
              <a:p>
                <a:endParaRPr lang="en-US"/>
              </a:p>
            </p:txBody>
          </p:sp>
          <p:sp>
            <p:nvSpPr>
              <p:cNvPr id="73" name="Freeform 7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74" name="Freeform 74"/>
            <p:cNvSpPr/>
            <p:nvPr/>
          </p:nvSpPr>
          <p:spPr>
            <a:xfrm>
              <a:off x="585357" y="0"/>
              <a:ext cx="2301338" cy="2310001"/>
            </a:xfrm>
            <a:custGeom>
              <a:avLst/>
              <a:gdLst/>
              <a:ahLst/>
              <a:cxnLst/>
              <a:rect l="l" t="t" r="r" b="b"/>
              <a:pathLst>
                <a:path w="2301338" h="2310001">
                  <a:moveTo>
                    <a:pt x="0" y="0"/>
                  </a:moveTo>
                  <a:lnTo>
                    <a:pt x="2301339" y="0"/>
                  </a:lnTo>
                  <a:lnTo>
                    <a:pt x="2301339" y="2310001"/>
                  </a:lnTo>
                  <a:lnTo>
                    <a:pt x="0" y="2310001"/>
                  </a:lnTo>
                  <a:lnTo>
                    <a:pt x="0" y="0"/>
                  </a:lnTo>
                  <a:close/>
                </a:path>
              </a:pathLst>
            </a:custGeom>
            <a:blipFill>
              <a:blip r:embed="rId4"/>
              <a:stretch>
                <a:fillRect/>
              </a:stretch>
            </a:blipFill>
          </p:spPr>
          <p:txBody>
            <a:bodyPr/>
            <a:lstStyle/>
            <a:p>
              <a:endParaRPr lang="en-US"/>
            </a:p>
          </p:txBody>
        </p:sp>
      </p:grpSp>
      <p:grpSp>
        <p:nvGrpSpPr>
          <p:cNvPr id="75" name="Group 75"/>
          <p:cNvGrpSpPr/>
          <p:nvPr/>
        </p:nvGrpSpPr>
        <p:grpSpPr>
          <a:xfrm>
            <a:off x="7644407" y="641264"/>
            <a:ext cx="12154060" cy="774871"/>
            <a:chOff x="0" y="0"/>
            <a:chExt cx="2536626" cy="161720"/>
          </a:xfrm>
        </p:grpSpPr>
        <p:sp>
          <p:nvSpPr>
            <p:cNvPr id="76" name="Freeform 76"/>
            <p:cNvSpPr/>
            <p:nvPr/>
          </p:nvSpPr>
          <p:spPr>
            <a:xfrm>
              <a:off x="0" y="0"/>
              <a:ext cx="2536626" cy="161720"/>
            </a:xfrm>
            <a:custGeom>
              <a:avLst/>
              <a:gdLst/>
              <a:ahLst/>
              <a:cxnLst/>
              <a:rect l="l" t="t" r="r" b="b"/>
              <a:pathLst>
                <a:path w="2536626" h="161720">
                  <a:moveTo>
                    <a:pt x="203200" y="0"/>
                  </a:moveTo>
                  <a:lnTo>
                    <a:pt x="2536626" y="0"/>
                  </a:lnTo>
                  <a:lnTo>
                    <a:pt x="2333426" y="161720"/>
                  </a:lnTo>
                  <a:lnTo>
                    <a:pt x="0" y="161720"/>
                  </a:lnTo>
                  <a:lnTo>
                    <a:pt x="203200" y="0"/>
                  </a:lnTo>
                  <a:close/>
                </a:path>
              </a:pathLst>
            </a:custGeom>
            <a:solidFill>
              <a:srgbClr val="F1D487"/>
            </a:solidFill>
          </p:spPr>
          <p:txBody>
            <a:bodyPr/>
            <a:lstStyle/>
            <a:p>
              <a:endParaRPr lang="en-US"/>
            </a:p>
          </p:txBody>
        </p:sp>
        <p:sp>
          <p:nvSpPr>
            <p:cNvPr id="77" name="TextBox 77"/>
            <p:cNvSpPr txBox="1"/>
            <p:nvPr/>
          </p:nvSpPr>
          <p:spPr>
            <a:xfrm>
              <a:off x="101600" y="-9525"/>
              <a:ext cx="2333426" cy="171245"/>
            </a:xfrm>
            <a:prstGeom prst="rect">
              <a:avLst/>
            </a:prstGeom>
          </p:spPr>
          <p:txBody>
            <a:bodyPr lIns="50800" tIns="50800" rIns="50800" bIns="50800" rtlCol="0" anchor="ctr"/>
            <a:lstStyle/>
            <a:p>
              <a:pPr algn="ctr">
                <a:lnSpc>
                  <a:spcPts val="3131"/>
                </a:lnSpc>
              </a:pPr>
              <a:endParaRPr/>
            </a:p>
          </p:txBody>
        </p:sp>
      </p:grpSp>
      <p:sp>
        <p:nvSpPr>
          <p:cNvPr id="78" name="TextBox 78"/>
          <p:cNvSpPr txBox="1"/>
          <p:nvPr/>
        </p:nvSpPr>
        <p:spPr>
          <a:xfrm>
            <a:off x="5681942" y="8927174"/>
            <a:ext cx="1747546" cy="294953"/>
          </a:xfrm>
          <a:prstGeom prst="rect">
            <a:avLst/>
          </a:prstGeom>
        </p:spPr>
        <p:txBody>
          <a:bodyPr lIns="0" tIns="0" rIns="0" bIns="0" rtlCol="0" anchor="t">
            <a:spAutoFit/>
          </a:bodyPr>
          <a:lstStyle/>
          <a:p>
            <a:pPr algn="ctr">
              <a:lnSpc>
                <a:spcPts val="2310"/>
              </a:lnSpc>
            </a:pPr>
            <a:r>
              <a:rPr lang="en-US" sz="2100" spc="117" dirty="0" err="1">
                <a:solidFill>
                  <a:srgbClr val="EBCE6E"/>
                </a:solidFill>
                <a:latin typeface="Georgia" panose="02040502050405020303" pitchFamily="18" charset="0"/>
              </a:rPr>
              <a:t>Sonda</a:t>
            </a:r>
            <a:r>
              <a:rPr lang="en-US" sz="2100" spc="117" dirty="0">
                <a:solidFill>
                  <a:srgbClr val="EBCE6E"/>
                </a:solidFill>
                <a:latin typeface="Georgia" panose="02040502050405020303" pitchFamily="18" charset="0"/>
              </a:rPr>
              <a:t> </a:t>
            </a:r>
            <a:r>
              <a:rPr lang="en-US" sz="2100" spc="117" dirty="0" err="1">
                <a:solidFill>
                  <a:srgbClr val="EBCE6E"/>
                </a:solidFill>
                <a:latin typeface="Georgia" panose="02040502050405020303" pitchFamily="18" charset="0"/>
              </a:rPr>
              <a:t>Eunus</a:t>
            </a:r>
            <a:endParaRPr lang="en-US" sz="2100" spc="117" dirty="0">
              <a:solidFill>
                <a:srgbClr val="EBCE6E"/>
              </a:solidFill>
              <a:latin typeface="Georgia" panose="02040502050405020303" pitchFamily="18" charset="0"/>
            </a:endParaRPr>
          </a:p>
        </p:txBody>
      </p:sp>
      <p:sp>
        <p:nvSpPr>
          <p:cNvPr id="79" name="TextBox 79"/>
          <p:cNvSpPr txBox="1"/>
          <p:nvPr/>
        </p:nvSpPr>
        <p:spPr>
          <a:xfrm>
            <a:off x="5546215" y="9198151"/>
            <a:ext cx="2019001" cy="359073"/>
          </a:xfrm>
          <a:prstGeom prst="rect">
            <a:avLst/>
          </a:prstGeom>
        </p:spPr>
        <p:txBody>
          <a:bodyPr lIns="0" tIns="0" rIns="0" bIns="0" rtlCol="0" anchor="t">
            <a:spAutoFit/>
          </a:bodyPr>
          <a:lstStyle/>
          <a:p>
            <a:pPr algn="ctr">
              <a:lnSpc>
                <a:spcPts val="1376"/>
              </a:lnSpc>
            </a:pPr>
            <a:r>
              <a:rPr lang="en-US" sz="1250" spc="70" dirty="0">
                <a:solidFill>
                  <a:srgbClr val="FFFFFF"/>
                </a:solidFill>
                <a:latin typeface="Georgia" panose="02040502050405020303" pitchFamily="18" charset="0"/>
              </a:rPr>
              <a:t>CEO, Leading </a:t>
            </a:r>
          </a:p>
          <a:p>
            <a:pPr algn="ctr">
              <a:lnSpc>
                <a:spcPts val="1376"/>
              </a:lnSpc>
            </a:pPr>
            <a:r>
              <a:rPr lang="en-US" sz="1250" spc="70" dirty="0">
                <a:solidFill>
                  <a:srgbClr val="FFFFFF"/>
                </a:solidFill>
                <a:latin typeface="Georgia" panose="02040502050405020303" pitchFamily="18" charset="0"/>
              </a:rPr>
              <a:t>Marketing Solutions</a:t>
            </a:r>
          </a:p>
        </p:txBody>
      </p:sp>
      <p:sp>
        <p:nvSpPr>
          <p:cNvPr id="80" name="TextBox 80"/>
          <p:cNvSpPr txBox="1"/>
          <p:nvPr/>
        </p:nvSpPr>
        <p:spPr>
          <a:xfrm>
            <a:off x="13717927" y="4671506"/>
            <a:ext cx="4679950" cy="474489"/>
          </a:xfrm>
          <a:prstGeom prst="rect">
            <a:avLst/>
          </a:prstGeom>
        </p:spPr>
        <p:txBody>
          <a:bodyPr wrap="square" lIns="0" tIns="0" rIns="0" bIns="0" rtlCol="0" anchor="t">
            <a:spAutoFit/>
          </a:bodyPr>
          <a:lstStyle/>
          <a:p>
            <a:pPr>
              <a:lnSpc>
                <a:spcPts val="3689"/>
              </a:lnSpc>
            </a:pPr>
            <a:r>
              <a:rPr lang="en-US" sz="3353" spc="187" dirty="0">
                <a:solidFill>
                  <a:srgbClr val="EBCE6E"/>
                </a:solidFill>
                <a:latin typeface="Georgia" panose="02040502050405020303" pitchFamily="18" charset="0"/>
              </a:rPr>
              <a:t>Dr. Kristy K. Taylor</a:t>
            </a:r>
          </a:p>
        </p:txBody>
      </p:sp>
      <p:sp>
        <p:nvSpPr>
          <p:cNvPr id="81" name="TextBox 81"/>
          <p:cNvSpPr txBox="1"/>
          <p:nvPr/>
        </p:nvSpPr>
        <p:spPr>
          <a:xfrm>
            <a:off x="13584072" y="4048456"/>
            <a:ext cx="2218643" cy="305439"/>
          </a:xfrm>
          <a:prstGeom prst="rect">
            <a:avLst/>
          </a:prstGeom>
        </p:spPr>
        <p:txBody>
          <a:bodyPr lIns="0" tIns="0" rIns="0" bIns="0" rtlCol="0" anchor="t">
            <a:spAutoFit/>
          </a:bodyPr>
          <a:lstStyle/>
          <a:p>
            <a:pPr>
              <a:lnSpc>
                <a:spcPts val="2381"/>
              </a:lnSpc>
            </a:pPr>
            <a:r>
              <a:rPr lang="en-US" sz="2165" spc="121" dirty="0">
                <a:solidFill>
                  <a:srgbClr val="FFFFFF"/>
                </a:solidFill>
                <a:latin typeface="Georgia" panose="02040502050405020303" pitchFamily="18" charset="0"/>
              </a:rPr>
              <a:t>Hosted by:</a:t>
            </a:r>
          </a:p>
        </p:txBody>
      </p:sp>
      <p:sp>
        <p:nvSpPr>
          <p:cNvPr id="82" name="TextBox 82"/>
          <p:cNvSpPr txBox="1"/>
          <p:nvPr/>
        </p:nvSpPr>
        <p:spPr>
          <a:xfrm>
            <a:off x="13711541" y="5207589"/>
            <a:ext cx="4071866" cy="923330"/>
          </a:xfrm>
          <a:prstGeom prst="rect">
            <a:avLst/>
          </a:prstGeom>
        </p:spPr>
        <p:txBody>
          <a:bodyPr lIns="0" tIns="0" rIns="0" bIns="0" rtlCol="0" anchor="t">
            <a:spAutoFit/>
          </a:bodyPr>
          <a:lstStyle/>
          <a:p>
            <a:pPr algn="ctr">
              <a:lnSpc>
                <a:spcPts val="2381"/>
              </a:lnSpc>
            </a:pPr>
            <a:r>
              <a:rPr lang="en-US" sz="2165" spc="121" dirty="0">
                <a:solidFill>
                  <a:srgbClr val="FFFFFF"/>
                </a:solidFill>
                <a:latin typeface="Georgia" panose="02040502050405020303" pitchFamily="18" charset="0"/>
              </a:rPr>
              <a:t>Certified Career and Master Mindset Life Coach, Founder of </a:t>
            </a:r>
            <a:r>
              <a:rPr lang="en-US" sz="2165" spc="121" dirty="0" err="1">
                <a:solidFill>
                  <a:srgbClr val="FFFFFF"/>
                </a:solidFill>
                <a:latin typeface="Georgia" panose="02040502050405020303" pitchFamily="18" charset="0"/>
              </a:rPr>
              <a:t>WORxK</a:t>
            </a:r>
            <a:r>
              <a:rPr lang="en-US" sz="2165" spc="121" dirty="0">
                <a:solidFill>
                  <a:srgbClr val="FFFFFF"/>
                </a:solidFill>
                <a:latin typeface="Georgia" panose="02040502050405020303" pitchFamily="18" charset="0"/>
              </a:rPr>
              <a:t> Solutions, LLC.</a:t>
            </a:r>
          </a:p>
        </p:txBody>
      </p:sp>
      <p:sp>
        <p:nvSpPr>
          <p:cNvPr id="83" name="TextBox 83"/>
          <p:cNvSpPr txBox="1"/>
          <p:nvPr/>
        </p:nvSpPr>
        <p:spPr>
          <a:xfrm>
            <a:off x="434365" y="6296770"/>
            <a:ext cx="4212450" cy="846386"/>
          </a:xfrm>
          <a:prstGeom prst="rect">
            <a:avLst/>
          </a:prstGeom>
        </p:spPr>
        <p:txBody>
          <a:bodyPr lIns="0" tIns="0" rIns="0" bIns="0" rtlCol="0" anchor="t">
            <a:spAutoFit/>
          </a:bodyPr>
          <a:lstStyle/>
          <a:p>
            <a:pPr>
              <a:lnSpc>
                <a:spcPts val="3329"/>
              </a:lnSpc>
            </a:pPr>
            <a:r>
              <a:rPr lang="en-US" sz="3026" spc="169" dirty="0">
                <a:solidFill>
                  <a:srgbClr val="000000"/>
                </a:solidFill>
                <a:latin typeface="Georgia" panose="02040502050405020303" pitchFamily="18" charset="0"/>
              </a:rPr>
              <a:t>MEET OUR SPEAKERS:</a:t>
            </a:r>
          </a:p>
        </p:txBody>
      </p:sp>
      <p:sp>
        <p:nvSpPr>
          <p:cNvPr id="84" name="TextBox 84"/>
          <p:cNvSpPr txBox="1"/>
          <p:nvPr/>
        </p:nvSpPr>
        <p:spPr>
          <a:xfrm>
            <a:off x="8652532" y="703901"/>
            <a:ext cx="10233059" cy="679145"/>
          </a:xfrm>
          <a:prstGeom prst="rect">
            <a:avLst/>
          </a:prstGeom>
        </p:spPr>
        <p:txBody>
          <a:bodyPr lIns="0" tIns="0" rIns="0" bIns="0" rtlCol="0" anchor="t">
            <a:spAutoFit/>
          </a:bodyPr>
          <a:lstStyle/>
          <a:p>
            <a:pPr>
              <a:lnSpc>
                <a:spcPts val="5198"/>
              </a:lnSpc>
            </a:pPr>
            <a:r>
              <a:rPr lang="en-US" sz="4725" spc="264" dirty="0">
                <a:solidFill>
                  <a:srgbClr val="000000"/>
                </a:solidFill>
                <a:latin typeface="Georgia" panose="02040502050405020303" pitchFamily="18" charset="0"/>
              </a:rPr>
              <a:t>January 1, 2024 | 2:30 PM EST</a:t>
            </a:r>
          </a:p>
        </p:txBody>
      </p:sp>
      <p:sp>
        <p:nvSpPr>
          <p:cNvPr id="85" name="Freeform 85"/>
          <p:cNvSpPr/>
          <p:nvPr/>
        </p:nvSpPr>
        <p:spPr>
          <a:xfrm>
            <a:off x="457381" y="-962339"/>
            <a:ext cx="7127820" cy="2147256"/>
          </a:xfrm>
          <a:custGeom>
            <a:avLst/>
            <a:gdLst/>
            <a:ahLst/>
            <a:cxnLst/>
            <a:rect l="l" t="t" r="r" b="b"/>
            <a:pathLst>
              <a:path w="7127820" h="2147256">
                <a:moveTo>
                  <a:pt x="0" y="0"/>
                </a:moveTo>
                <a:lnTo>
                  <a:pt x="7127820" y="0"/>
                </a:lnTo>
                <a:lnTo>
                  <a:pt x="7127820" y="2147256"/>
                </a:lnTo>
                <a:lnTo>
                  <a:pt x="0" y="2147256"/>
                </a:lnTo>
                <a:lnTo>
                  <a:pt x="0" y="0"/>
                </a:lnTo>
                <a:close/>
              </a:path>
            </a:pathLst>
          </a:custGeom>
          <a:blipFill>
            <a:blip r:embed="rId12"/>
            <a:stretch>
              <a:fillRect/>
            </a:stretch>
          </a:blipFill>
        </p:spPr>
        <p:txBody>
          <a:bodyPr/>
          <a:lstStyle/>
          <a:p>
            <a:endParaRPr lang="en-US"/>
          </a:p>
        </p:txBody>
      </p:sp>
      <p:sp>
        <p:nvSpPr>
          <p:cNvPr id="86" name="Freeform 86"/>
          <p:cNvSpPr/>
          <p:nvPr/>
        </p:nvSpPr>
        <p:spPr>
          <a:xfrm>
            <a:off x="685907" y="576328"/>
            <a:ext cx="1919818" cy="599943"/>
          </a:xfrm>
          <a:custGeom>
            <a:avLst/>
            <a:gdLst/>
            <a:ahLst/>
            <a:cxnLst/>
            <a:rect l="l" t="t" r="r" b="b"/>
            <a:pathLst>
              <a:path w="1919818" h="599943">
                <a:moveTo>
                  <a:pt x="0" y="0"/>
                </a:moveTo>
                <a:lnTo>
                  <a:pt x="1919819" y="0"/>
                </a:lnTo>
                <a:lnTo>
                  <a:pt x="1919819" y="599944"/>
                </a:lnTo>
                <a:lnTo>
                  <a:pt x="0" y="5999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 name="TextBox 87"/>
          <p:cNvSpPr txBox="1"/>
          <p:nvPr/>
        </p:nvSpPr>
        <p:spPr>
          <a:xfrm>
            <a:off x="685906" y="5191125"/>
            <a:ext cx="10181979" cy="743793"/>
          </a:xfrm>
          <a:prstGeom prst="rect">
            <a:avLst/>
          </a:prstGeom>
        </p:spPr>
        <p:txBody>
          <a:bodyPr wrap="square" lIns="0" tIns="0" rIns="0" bIns="0" rtlCol="0" anchor="t">
            <a:spAutoFit/>
          </a:bodyPr>
          <a:lstStyle/>
          <a:p>
            <a:pPr>
              <a:lnSpc>
                <a:spcPts val="5801"/>
              </a:lnSpc>
            </a:pPr>
            <a:r>
              <a:rPr lang="en-US" sz="5274" spc="295" dirty="0">
                <a:solidFill>
                  <a:srgbClr val="FFFFFF"/>
                </a:solidFill>
                <a:latin typeface="Georgia" panose="02040502050405020303" pitchFamily="18" charset="0"/>
              </a:rPr>
              <a:t>VISION BOARD PARTY!</a:t>
            </a:r>
          </a:p>
        </p:txBody>
      </p:sp>
      <p:sp>
        <p:nvSpPr>
          <p:cNvPr id="88" name="TextBox 88"/>
          <p:cNvSpPr txBox="1"/>
          <p:nvPr/>
        </p:nvSpPr>
        <p:spPr>
          <a:xfrm>
            <a:off x="685907" y="1643138"/>
            <a:ext cx="3790090" cy="1468340"/>
          </a:xfrm>
          <a:prstGeom prst="rect">
            <a:avLst/>
          </a:prstGeom>
        </p:spPr>
        <p:txBody>
          <a:bodyPr lIns="0" tIns="0" rIns="0" bIns="0" rtlCol="0" anchor="t">
            <a:spAutoFit/>
          </a:bodyPr>
          <a:lstStyle/>
          <a:p>
            <a:pPr>
              <a:lnSpc>
                <a:spcPts val="11628"/>
              </a:lnSpc>
            </a:pPr>
            <a:r>
              <a:rPr lang="en-US" sz="9303">
                <a:solidFill>
                  <a:srgbClr val="EBCE6E"/>
                </a:solidFill>
                <a:latin typeface="TAN Angleton"/>
              </a:rPr>
              <a:t>2024</a:t>
            </a:r>
          </a:p>
        </p:txBody>
      </p:sp>
      <p:sp>
        <p:nvSpPr>
          <p:cNvPr id="89" name="TextBox 89"/>
          <p:cNvSpPr txBox="1"/>
          <p:nvPr/>
        </p:nvSpPr>
        <p:spPr>
          <a:xfrm>
            <a:off x="685907" y="3028293"/>
            <a:ext cx="11675200" cy="2143782"/>
          </a:xfrm>
          <a:prstGeom prst="rect">
            <a:avLst/>
          </a:prstGeom>
        </p:spPr>
        <p:txBody>
          <a:bodyPr lIns="0" tIns="0" rIns="0" bIns="0" rtlCol="0" anchor="t">
            <a:spAutoFit/>
          </a:bodyPr>
          <a:lstStyle/>
          <a:p>
            <a:pPr>
              <a:lnSpc>
                <a:spcPts val="8538"/>
              </a:lnSpc>
            </a:pPr>
            <a:r>
              <a:rPr lang="en-US" sz="6830">
                <a:solidFill>
                  <a:srgbClr val="EBCE6E"/>
                </a:solidFill>
                <a:latin typeface="TAN Angleton"/>
              </a:rPr>
              <a:t>Career &amp; Mindset Transformation</a:t>
            </a:r>
          </a:p>
        </p:txBody>
      </p:sp>
      <p:sp>
        <p:nvSpPr>
          <p:cNvPr id="90" name="TextBox 90"/>
          <p:cNvSpPr txBox="1"/>
          <p:nvPr/>
        </p:nvSpPr>
        <p:spPr>
          <a:xfrm>
            <a:off x="9228747" y="1513648"/>
            <a:ext cx="8424901" cy="1025922"/>
          </a:xfrm>
          <a:prstGeom prst="rect">
            <a:avLst/>
          </a:prstGeom>
        </p:spPr>
        <p:txBody>
          <a:bodyPr lIns="0" tIns="0" rIns="0" bIns="0" rtlCol="0" anchor="t">
            <a:spAutoFit/>
          </a:bodyPr>
          <a:lstStyle/>
          <a:p>
            <a:pPr>
              <a:lnSpc>
                <a:spcPts val="3985"/>
              </a:lnSpc>
            </a:pPr>
            <a:r>
              <a:rPr lang="en-US" sz="3623" spc="202" dirty="0">
                <a:solidFill>
                  <a:srgbClr val="FFFFFF"/>
                </a:solidFill>
                <a:latin typeface="Georgia" panose="02040502050405020303" pitchFamily="18" charset="0"/>
              </a:rPr>
              <a:t>Create a vision for your best year yet!</a:t>
            </a:r>
          </a:p>
        </p:txBody>
      </p:sp>
    </p:spTree>
    <p:extLst>
      <p:ext uri="{BB962C8B-B14F-4D97-AF65-F5344CB8AC3E}">
        <p14:creationId xmlns:p14="http://schemas.microsoft.com/office/powerpoint/2010/main" val="3448785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US"/>
          </a:p>
        </p:txBody>
      </p:sp>
      <p:grpSp>
        <p:nvGrpSpPr>
          <p:cNvPr id="3" name="Group 3"/>
          <p:cNvGrpSpPr/>
          <p:nvPr/>
        </p:nvGrpSpPr>
        <p:grpSpPr>
          <a:xfrm>
            <a:off x="937666" y="3380685"/>
            <a:ext cx="5238852" cy="5877615"/>
            <a:chOff x="0" y="0"/>
            <a:chExt cx="1379780" cy="1548014"/>
          </a:xfrm>
        </p:grpSpPr>
        <p:sp>
          <p:nvSpPr>
            <p:cNvPr id="4" name="Freeform 4"/>
            <p:cNvSpPr/>
            <p:nvPr/>
          </p:nvSpPr>
          <p:spPr>
            <a:xfrm>
              <a:off x="0" y="0"/>
              <a:ext cx="1379780" cy="1548014"/>
            </a:xfrm>
            <a:custGeom>
              <a:avLst/>
              <a:gdLst/>
              <a:ahLst/>
              <a:cxnLst/>
              <a:rect l="l" t="t" r="r" b="b"/>
              <a:pathLst>
                <a:path w="1379780" h="1548014">
                  <a:moveTo>
                    <a:pt x="0" y="0"/>
                  </a:moveTo>
                  <a:lnTo>
                    <a:pt x="1379780" y="0"/>
                  </a:lnTo>
                  <a:lnTo>
                    <a:pt x="1379780" y="1548014"/>
                  </a:lnTo>
                  <a:lnTo>
                    <a:pt x="0" y="1548014"/>
                  </a:lnTo>
                  <a:close/>
                </a:path>
              </a:pathLst>
            </a:custGeom>
            <a:solidFill>
              <a:srgbClr val="FEFEFE"/>
            </a:solidFill>
            <a:ln w="47625" cap="sq">
              <a:solidFill>
                <a:srgbClr val="F9E7AB"/>
              </a:solidFill>
              <a:prstDash val="solid"/>
              <a:miter/>
            </a:ln>
          </p:spPr>
          <p:txBody>
            <a:bodyPr/>
            <a:lstStyle/>
            <a:p>
              <a:endParaRPr lang="en-US"/>
            </a:p>
          </p:txBody>
        </p:sp>
        <p:sp>
          <p:nvSpPr>
            <p:cNvPr id="5" name="TextBox 5"/>
            <p:cNvSpPr txBox="1"/>
            <p:nvPr/>
          </p:nvSpPr>
          <p:spPr>
            <a:xfrm>
              <a:off x="0" y="19050"/>
              <a:ext cx="1379780" cy="1528964"/>
            </a:xfrm>
            <a:prstGeom prst="rect">
              <a:avLst/>
            </a:prstGeom>
          </p:spPr>
          <p:txBody>
            <a:bodyPr lIns="50800" tIns="50800" rIns="50800" bIns="50800" rtlCol="0" anchor="ctr"/>
            <a:lstStyle/>
            <a:p>
              <a:pPr algn="ctr">
                <a:lnSpc>
                  <a:spcPts val="2928"/>
                </a:lnSpc>
              </a:pPr>
              <a:endParaRPr/>
            </a:p>
          </p:txBody>
        </p:sp>
      </p:grpSp>
      <p:grpSp>
        <p:nvGrpSpPr>
          <p:cNvPr id="6" name="Group 6"/>
          <p:cNvGrpSpPr/>
          <p:nvPr/>
        </p:nvGrpSpPr>
        <p:grpSpPr>
          <a:xfrm>
            <a:off x="937666" y="2147868"/>
            <a:ext cx="5238852" cy="1109645"/>
            <a:chOff x="0" y="0"/>
            <a:chExt cx="1379780" cy="292252"/>
          </a:xfrm>
        </p:grpSpPr>
        <p:sp>
          <p:nvSpPr>
            <p:cNvPr id="7" name="Freeform 7"/>
            <p:cNvSpPr/>
            <p:nvPr/>
          </p:nvSpPr>
          <p:spPr>
            <a:xfrm>
              <a:off x="0" y="0"/>
              <a:ext cx="1379780" cy="292252"/>
            </a:xfrm>
            <a:custGeom>
              <a:avLst/>
              <a:gdLst/>
              <a:ahLst/>
              <a:cxnLst/>
              <a:rect l="l" t="t" r="r" b="b"/>
              <a:pathLst>
                <a:path w="1379780" h="292252">
                  <a:moveTo>
                    <a:pt x="0" y="0"/>
                  </a:moveTo>
                  <a:lnTo>
                    <a:pt x="1379780" y="0"/>
                  </a:lnTo>
                  <a:lnTo>
                    <a:pt x="1379780" y="292252"/>
                  </a:lnTo>
                  <a:lnTo>
                    <a:pt x="0" y="292252"/>
                  </a:lnTo>
                  <a:close/>
                </a:path>
              </a:pathLst>
            </a:custGeom>
            <a:solidFill>
              <a:srgbClr val="F9E7AB">
                <a:alpha val="87843"/>
              </a:srgbClr>
            </a:solidFill>
            <a:ln cap="sq">
              <a:noFill/>
              <a:prstDash val="solid"/>
              <a:miter/>
            </a:ln>
          </p:spPr>
          <p:txBody>
            <a:bodyPr/>
            <a:lstStyle/>
            <a:p>
              <a:endParaRPr lang="en-US"/>
            </a:p>
          </p:txBody>
        </p:sp>
        <p:sp>
          <p:nvSpPr>
            <p:cNvPr id="8" name="TextBox 8"/>
            <p:cNvSpPr txBox="1"/>
            <p:nvPr/>
          </p:nvSpPr>
          <p:spPr>
            <a:xfrm>
              <a:off x="0" y="19050"/>
              <a:ext cx="1379780" cy="273202"/>
            </a:xfrm>
            <a:prstGeom prst="rect">
              <a:avLst/>
            </a:prstGeom>
          </p:spPr>
          <p:txBody>
            <a:bodyPr lIns="50800" tIns="50800" rIns="50800" bIns="50800" rtlCol="0" anchor="ctr"/>
            <a:lstStyle/>
            <a:p>
              <a:pPr algn="ctr">
                <a:lnSpc>
                  <a:spcPts val="2928"/>
                </a:lnSpc>
              </a:pPr>
              <a:endParaRPr/>
            </a:p>
          </p:txBody>
        </p:sp>
      </p:grpSp>
      <p:grpSp>
        <p:nvGrpSpPr>
          <p:cNvPr id="9" name="Group 9"/>
          <p:cNvGrpSpPr/>
          <p:nvPr/>
        </p:nvGrpSpPr>
        <p:grpSpPr>
          <a:xfrm>
            <a:off x="12020448" y="2147868"/>
            <a:ext cx="5238852" cy="1364236"/>
            <a:chOff x="0" y="0"/>
            <a:chExt cx="1379780" cy="359305"/>
          </a:xfrm>
        </p:grpSpPr>
        <p:sp>
          <p:nvSpPr>
            <p:cNvPr id="10" name="Freeform 10"/>
            <p:cNvSpPr/>
            <p:nvPr/>
          </p:nvSpPr>
          <p:spPr>
            <a:xfrm>
              <a:off x="0" y="0"/>
              <a:ext cx="1379780" cy="359305"/>
            </a:xfrm>
            <a:custGeom>
              <a:avLst/>
              <a:gdLst/>
              <a:ahLst/>
              <a:cxnLst/>
              <a:rect l="l" t="t" r="r" b="b"/>
              <a:pathLst>
                <a:path w="1379780" h="359305">
                  <a:moveTo>
                    <a:pt x="0" y="0"/>
                  </a:moveTo>
                  <a:lnTo>
                    <a:pt x="1379780" y="0"/>
                  </a:lnTo>
                  <a:lnTo>
                    <a:pt x="1379780" y="359305"/>
                  </a:lnTo>
                  <a:lnTo>
                    <a:pt x="0" y="359305"/>
                  </a:lnTo>
                  <a:close/>
                </a:path>
              </a:pathLst>
            </a:custGeom>
            <a:solidFill>
              <a:srgbClr val="F9E7AB">
                <a:alpha val="87843"/>
              </a:srgbClr>
            </a:solidFill>
            <a:ln cap="sq">
              <a:noFill/>
              <a:prstDash val="solid"/>
              <a:miter/>
            </a:ln>
          </p:spPr>
          <p:txBody>
            <a:bodyPr/>
            <a:lstStyle/>
            <a:p>
              <a:endParaRPr lang="en-US"/>
            </a:p>
          </p:txBody>
        </p:sp>
        <p:sp>
          <p:nvSpPr>
            <p:cNvPr id="11" name="TextBox 11"/>
            <p:cNvSpPr txBox="1"/>
            <p:nvPr/>
          </p:nvSpPr>
          <p:spPr>
            <a:xfrm>
              <a:off x="0" y="19050"/>
              <a:ext cx="1379780" cy="340255"/>
            </a:xfrm>
            <a:prstGeom prst="rect">
              <a:avLst/>
            </a:prstGeom>
          </p:spPr>
          <p:txBody>
            <a:bodyPr lIns="50800" tIns="50800" rIns="50800" bIns="50800" rtlCol="0" anchor="ctr"/>
            <a:lstStyle/>
            <a:p>
              <a:pPr algn="ctr">
                <a:lnSpc>
                  <a:spcPts val="2928"/>
                </a:lnSpc>
              </a:pPr>
              <a:endParaRPr/>
            </a:p>
          </p:txBody>
        </p:sp>
      </p:grpSp>
      <p:grpSp>
        <p:nvGrpSpPr>
          <p:cNvPr id="12" name="Group 12"/>
          <p:cNvGrpSpPr/>
          <p:nvPr/>
        </p:nvGrpSpPr>
        <p:grpSpPr>
          <a:xfrm>
            <a:off x="6524574" y="2147868"/>
            <a:ext cx="5238852" cy="5618723"/>
            <a:chOff x="0" y="0"/>
            <a:chExt cx="1379780" cy="1479828"/>
          </a:xfrm>
        </p:grpSpPr>
        <p:sp>
          <p:nvSpPr>
            <p:cNvPr id="13" name="Freeform 13"/>
            <p:cNvSpPr/>
            <p:nvPr/>
          </p:nvSpPr>
          <p:spPr>
            <a:xfrm>
              <a:off x="0" y="0"/>
              <a:ext cx="1379780" cy="1479828"/>
            </a:xfrm>
            <a:custGeom>
              <a:avLst/>
              <a:gdLst/>
              <a:ahLst/>
              <a:cxnLst/>
              <a:rect l="l" t="t" r="r" b="b"/>
              <a:pathLst>
                <a:path w="1379780" h="1479828">
                  <a:moveTo>
                    <a:pt x="0" y="0"/>
                  </a:moveTo>
                  <a:lnTo>
                    <a:pt x="1379780" y="0"/>
                  </a:lnTo>
                  <a:lnTo>
                    <a:pt x="1379780" y="1479828"/>
                  </a:lnTo>
                  <a:lnTo>
                    <a:pt x="0" y="1479828"/>
                  </a:lnTo>
                  <a:close/>
                </a:path>
              </a:pathLst>
            </a:custGeom>
            <a:solidFill>
              <a:srgbClr val="FEFEFE"/>
            </a:solidFill>
            <a:ln w="47625" cap="sq">
              <a:solidFill>
                <a:srgbClr val="F9E7AB"/>
              </a:solidFill>
              <a:prstDash val="solid"/>
              <a:miter/>
            </a:ln>
          </p:spPr>
          <p:txBody>
            <a:bodyPr/>
            <a:lstStyle/>
            <a:p>
              <a:endParaRPr lang="en-US"/>
            </a:p>
          </p:txBody>
        </p:sp>
        <p:sp>
          <p:nvSpPr>
            <p:cNvPr id="14" name="TextBox 14"/>
            <p:cNvSpPr txBox="1"/>
            <p:nvPr/>
          </p:nvSpPr>
          <p:spPr>
            <a:xfrm>
              <a:off x="0" y="19050"/>
              <a:ext cx="1379780" cy="1460778"/>
            </a:xfrm>
            <a:prstGeom prst="rect">
              <a:avLst/>
            </a:prstGeom>
          </p:spPr>
          <p:txBody>
            <a:bodyPr lIns="50800" tIns="50800" rIns="50800" bIns="50800" rtlCol="0" anchor="ctr"/>
            <a:lstStyle/>
            <a:p>
              <a:pPr algn="ctr">
                <a:lnSpc>
                  <a:spcPts val="2928"/>
                </a:lnSpc>
              </a:pPr>
              <a:endParaRPr/>
            </a:p>
          </p:txBody>
        </p:sp>
      </p:grpSp>
      <p:grpSp>
        <p:nvGrpSpPr>
          <p:cNvPr id="15" name="Group 15"/>
          <p:cNvGrpSpPr/>
          <p:nvPr/>
        </p:nvGrpSpPr>
        <p:grpSpPr>
          <a:xfrm>
            <a:off x="6524574" y="7923113"/>
            <a:ext cx="5238852" cy="1335187"/>
            <a:chOff x="0" y="0"/>
            <a:chExt cx="1379780" cy="351654"/>
          </a:xfrm>
        </p:grpSpPr>
        <p:sp>
          <p:nvSpPr>
            <p:cNvPr id="16" name="Freeform 16"/>
            <p:cNvSpPr/>
            <p:nvPr/>
          </p:nvSpPr>
          <p:spPr>
            <a:xfrm>
              <a:off x="0" y="0"/>
              <a:ext cx="1379780" cy="351654"/>
            </a:xfrm>
            <a:custGeom>
              <a:avLst/>
              <a:gdLst/>
              <a:ahLst/>
              <a:cxnLst/>
              <a:rect l="l" t="t" r="r" b="b"/>
              <a:pathLst>
                <a:path w="1379780" h="351654">
                  <a:moveTo>
                    <a:pt x="0" y="0"/>
                  </a:moveTo>
                  <a:lnTo>
                    <a:pt x="1379780" y="0"/>
                  </a:lnTo>
                  <a:lnTo>
                    <a:pt x="1379780" y="351654"/>
                  </a:lnTo>
                  <a:lnTo>
                    <a:pt x="0" y="351654"/>
                  </a:lnTo>
                  <a:close/>
                </a:path>
              </a:pathLst>
            </a:custGeom>
            <a:solidFill>
              <a:srgbClr val="F9E7AB">
                <a:alpha val="87843"/>
              </a:srgbClr>
            </a:solidFill>
            <a:ln cap="sq">
              <a:noFill/>
              <a:prstDash val="solid"/>
              <a:miter/>
            </a:ln>
          </p:spPr>
          <p:txBody>
            <a:bodyPr/>
            <a:lstStyle/>
            <a:p>
              <a:endParaRPr lang="en-US"/>
            </a:p>
          </p:txBody>
        </p:sp>
        <p:sp>
          <p:nvSpPr>
            <p:cNvPr id="17" name="TextBox 17"/>
            <p:cNvSpPr txBox="1"/>
            <p:nvPr/>
          </p:nvSpPr>
          <p:spPr>
            <a:xfrm>
              <a:off x="0" y="19050"/>
              <a:ext cx="1379780" cy="332604"/>
            </a:xfrm>
            <a:prstGeom prst="rect">
              <a:avLst/>
            </a:prstGeom>
          </p:spPr>
          <p:txBody>
            <a:bodyPr lIns="50800" tIns="50800" rIns="50800" bIns="50800" rtlCol="0" anchor="ctr"/>
            <a:lstStyle/>
            <a:p>
              <a:pPr algn="ctr">
                <a:lnSpc>
                  <a:spcPts val="2928"/>
                </a:lnSpc>
              </a:pPr>
              <a:endParaRPr/>
            </a:p>
          </p:txBody>
        </p:sp>
      </p:grpSp>
      <p:grpSp>
        <p:nvGrpSpPr>
          <p:cNvPr id="18" name="Group 18"/>
          <p:cNvGrpSpPr/>
          <p:nvPr/>
        </p:nvGrpSpPr>
        <p:grpSpPr>
          <a:xfrm>
            <a:off x="12020448" y="3639577"/>
            <a:ext cx="5238852" cy="5618723"/>
            <a:chOff x="0" y="0"/>
            <a:chExt cx="1379780" cy="1479828"/>
          </a:xfrm>
        </p:grpSpPr>
        <p:sp>
          <p:nvSpPr>
            <p:cNvPr id="19" name="Freeform 19"/>
            <p:cNvSpPr/>
            <p:nvPr/>
          </p:nvSpPr>
          <p:spPr>
            <a:xfrm>
              <a:off x="0" y="0"/>
              <a:ext cx="1379780" cy="1479828"/>
            </a:xfrm>
            <a:custGeom>
              <a:avLst/>
              <a:gdLst/>
              <a:ahLst/>
              <a:cxnLst/>
              <a:rect l="l" t="t" r="r" b="b"/>
              <a:pathLst>
                <a:path w="1379780" h="1479828">
                  <a:moveTo>
                    <a:pt x="0" y="0"/>
                  </a:moveTo>
                  <a:lnTo>
                    <a:pt x="1379780" y="0"/>
                  </a:lnTo>
                  <a:lnTo>
                    <a:pt x="1379780" y="1479828"/>
                  </a:lnTo>
                  <a:lnTo>
                    <a:pt x="0" y="1479828"/>
                  </a:lnTo>
                  <a:close/>
                </a:path>
              </a:pathLst>
            </a:custGeom>
            <a:solidFill>
              <a:srgbClr val="FFFFFF"/>
            </a:solidFill>
            <a:ln w="47625" cap="sq">
              <a:solidFill>
                <a:srgbClr val="FFC700"/>
              </a:solidFill>
              <a:prstDash val="solid"/>
              <a:miter/>
            </a:ln>
          </p:spPr>
          <p:txBody>
            <a:bodyPr/>
            <a:lstStyle/>
            <a:p>
              <a:endParaRPr lang="en-US"/>
            </a:p>
          </p:txBody>
        </p:sp>
        <p:sp>
          <p:nvSpPr>
            <p:cNvPr id="20" name="TextBox 20"/>
            <p:cNvSpPr txBox="1"/>
            <p:nvPr/>
          </p:nvSpPr>
          <p:spPr>
            <a:xfrm>
              <a:off x="0" y="19050"/>
              <a:ext cx="1379780" cy="1460778"/>
            </a:xfrm>
            <a:prstGeom prst="rect">
              <a:avLst/>
            </a:prstGeom>
          </p:spPr>
          <p:txBody>
            <a:bodyPr lIns="50800" tIns="50800" rIns="50800" bIns="50800" rtlCol="0" anchor="ctr"/>
            <a:lstStyle/>
            <a:p>
              <a:pPr algn="ctr">
                <a:lnSpc>
                  <a:spcPts val="2928"/>
                </a:lnSpc>
              </a:pPr>
              <a:endParaRPr/>
            </a:p>
          </p:txBody>
        </p:sp>
      </p:grpSp>
      <p:sp>
        <p:nvSpPr>
          <p:cNvPr id="21" name="Freeform 21"/>
          <p:cNvSpPr/>
          <p:nvPr/>
        </p:nvSpPr>
        <p:spPr>
          <a:xfrm>
            <a:off x="18037699" y="7766591"/>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607859">
            <a:off x="-2627039" y="6518122"/>
            <a:ext cx="2623185" cy="4114800"/>
          </a:xfrm>
          <a:custGeom>
            <a:avLst/>
            <a:gdLst/>
            <a:ahLst/>
            <a:cxnLst/>
            <a:rect l="l" t="t" r="r" b="b"/>
            <a:pathLst>
              <a:path w="2623185" h="4114800">
                <a:moveTo>
                  <a:pt x="0" y="0"/>
                </a:moveTo>
                <a:lnTo>
                  <a:pt x="2623185" y="0"/>
                </a:lnTo>
                <a:lnTo>
                  <a:pt x="26231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4174919" y="592371"/>
            <a:ext cx="9938162" cy="1174497"/>
          </a:xfrm>
          <a:prstGeom prst="rect">
            <a:avLst/>
          </a:prstGeom>
        </p:spPr>
        <p:txBody>
          <a:bodyPr lIns="0" tIns="0" rIns="0" bIns="0" rtlCol="0" anchor="t">
            <a:spAutoFit/>
          </a:bodyPr>
          <a:lstStyle/>
          <a:p>
            <a:pPr>
              <a:lnSpc>
                <a:spcPts val="9443"/>
              </a:lnSpc>
            </a:pPr>
            <a:r>
              <a:rPr lang="en-US" sz="7554">
                <a:solidFill>
                  <a:srgbClr val="F9E7AB"/>
                </a:solidFill>
                <a:latin typeface="TAN Angleton"/>
              </a:rPr>
              <a:t>MY         VISION</a:t>
            </a:r>
          </a:p>
        </p:txBody>
      </p:sp>
      <p:sp>
        <p:nvSpPr>
          <p:cNvPr id="24" name="TextBox 24"/>
          <p:cNvSpPr txBox="1"/>
          <p:nvPr/>
        </p:nvSpPr>
        <p:spPr>
          <a:xfrm>
            <a:off x="6236628" y="582846"/>
            <a:ext cx="3070316" cy="1181291"/>
          </a:xfrm>
          <a:prstGeom prst="rect">
            <a:avLst/>
          </a:prstGeom>
        </p:spPr>
        <p:txBody>
          <a:bodyPr lIns="0" tIns="0" rIns="0" bIns="0" rtlCol="0" anchor="t">
            <a:spAutoFit/>
          </a:bodyPr>
          <a:lstStyle/>
          <a:p>
            <a:pPr>
              <a:lnSpc>
                <a:spcPts val="9420"/>
              </a:lnSpc>
            </a:pPr>
            <a:r>
              <a:rPr lang="en-US" sz="7536">
                <a:solidFill>
                  <a:srgbClr val="EBCE6E"/>
                </a:solidFill>
                <a:latin typeface="TAN Angleton"/>
              </a:rPr>
              <a:t>2024</a:t>
            </a:r>
          </a:p>
        </p:txBody>
      </p:sp>
      <p:sp>
        <p:nvSpPr>
          <p:cNvPr id="25" name="TextBox 25"/>
          <p:cNvSpPr txBox="1"/>
          <p:nvPr/>
        </p:nvSpPr>
        <p:spPr>
          <a:xfrm>
            <a:off x="1192270" y="2305862"/>
            <a:ext cx="4729643" cy="848249"/>
          </a:xfrm>
          <a:prstGeom prst="rect">
            <a:avLst/>
          </a:prstGeom>
        </p:spPr>
        <p:txBody>
          <a:bodyPr lIns="0" tIns="0" rIns="0" bIns="0" rtlCol="0" anchor="t">
            <a:spAutoFit/>
          </a:bodyPr>
          <a:lstStyle/>
          <a:p>
            <a:pPr algn="ctr">
              <a:lnSpc>
                <a:spcPts val="2184"/>
              </a:lnSpc>
            </a:pPr>
            <a:r>
              <a:rPr lang="en-US" sz="2323" spc="130" dirty="0">
                <a:solidFill>
                  <a:srgbClr val="000000"/>
                </a:solidFill>
                <a:latin typeface="Georgia" panose="02040502050405020303" pitchFamily="18" charset="0"/>
              </a:rPr>
              <a:t>What are some key career goals or aspirations you hope to achieve by the end of 2024?</a:t>
            </a:r>
          </a:p>
        </p:txBody>
      </p:sp>
      <p:sp>
        <p:nvSpPr>
          <p:cNvPr id="26" name="TextBox 26"/>
          <p:cNvSpPr txBox="1"/>
          <p:nvPr/>
        </p:nvSpPr>
        <p:spPr>
          <a:xfrm>
            <a:off x="-3772692" y="8175619"/>
            <a:ext cx="4357932" cy="1124474"/>
          </a:xfrm>
          <a:prstGeom prst="rect">
            <a:avLst/>
          </a:prstGeom>
        </p:spPr>
        <p:txBody>
          <a:bodyPr lIns="0" tIns="0" rIns="0" bIns="0" rtlCol="0" anchor="t">
            <a:spAutoFit/>
          </a:bodyPr>
          <a:lstStyle/>
          <a:p>
            <a:pPr algn="ctr">
              <a:lnSpc>
                <a:spcPts val="2184"/>
              </a:lnSpc>
            </a:pPr>
            <a:r>
              <a:rPr lang="en-US" sz="2323" spc="130" dirty="0">
                <a:solidFill>
                  <a:srgbClr val="000000"/>
                </a:solidFill>
                <a:latin typeface="Georgia" panose="02040502050405020303" pitchFamily="18" charset="0"/>
              </a:rPr>
              <a:t>What positive mindset or attitude do you believe is crucial for achieving your career goals in 2024?</a:t>
            </a:r>
          </a:p>
        </p:txBody>
      </p:sp>
      <p:sp>
        <p:nvSpPr>
          <p:cNvPr id="27" name="TextBox 27"/>
          <p:cNvSpPr txBox="1"/>
          <p:nvPr/>
        </p:nvSpPr>
        <p:spPr>
          <a:xfrm>
            <a:off x="6779179" y="8057044"/>
            <a:ext cx="4984247" cy="1128514"/>
          </a:xfrm>
          <a:prstGeom prst="rect">
            <a:avLst/>
          </a:prstGeom>
        </p:spPr>
        <p:txBody>
          <a:bodyPr wrap="square" lIns="0" tIns="0" rIns="0" bIns="0" rtlCol="0" anchor="t">
            <a:spAutoFit/>
          </a:bodyPr>
          <a:lstStyle/>
          <a:p>
            <a:pPr algn="ctr">
              <a:lnSpc>
                <a:spcPts val="2184"/>
              </a:lnSpc>
            </a:pPr>
            <a:r>
              <a:rPr lang="en-US" sz="2323" spc="130" dirty="0">
                <a:solidFill>
                  <a:srgbClr val="000000"/>
                </a:solidFill>
                <a:latin typeface="Georgia" panose="02040502050405020303" pitchFamily="18" charset="0"/>
              </a:rPr>
              <a:t>If your career were a story, what would be the key chapters or highlights you'd want to include in the narrative of 2024?</a:t>
            </a:r>
          </a:p>
        </p:txBody>
      </p:sp>
      <p:sp>
        <p:nvSpPr>
          <p:cNvPr id="28" name="TextBox 28"/>
          <p:cNvSpPr txBox="1"/>
          <p:nvPr/>
        </p:nvSpPr>
        <p:spPr>
          <a:xfrm>
            <a:off x="12020449" y="2256211"/>
            <a:ext cx="4984248" cy="1128514"/>
          </a:xfrm>
          <a:prstGeom prst="rect">
            <a:avLst/>
          </a:prstGeom>
        </p:spPr>
        <p:txBody>
          <a:bodyPr wrap="square" lIns="0" tIns="0" rIns="0" bIns="0" rtlCol="0" anchor="t">
            <a:spAutoFit/>
          </a:bodyPr>
          <a:lstStyle/>
          <a:p>
            <a:pPr algn="ctr">
              <a:lnSpc>
                <a:spcPts val="2184"/>
              </a:lnSpc>
            </a:pPr>
            <a:r>
              <a:rPr lang="en-US" sz="2323" spc="130" dirty="0">
                <a:solidFill>
                  <a:srgbClr val="000000"/>
                </a:solidFill>
                <a:latin typeface="Georgia" panose="02040502050405020303" pitchFamily="18" charset="0"/>
              </a:rPr>
              <a:t>What symbols or images represent the skills, values, and aspirations you want to embody in your professional life in 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694"/>
            </a:stretch>
          </a:blipFill>
        </p:spPr>
        <p:txBody>
          <a:bodyPr/>
          <a:lstStyle/>
          <a:p>
            <a:endParaRPr lang="en-US"/>
          </a:p>
        </p:txBody>
      </p:sp>
      <p:grpSp>
        <p:nvGrpSpPr>
          <p:cNvPr id="3" name="Group 3"/>
          <p:cNvGrpSpPr/>
          <p:nvPr/>
        </p:nvGrpSpPr>
        <p:grpSpPr>
          <a:xfrm>
            <a:off x="1401366" y="1965286"/>
            <a:ext cx="7311336" cy="7293014"/>
            <a:chOff x="0" y="0"/>
            <a:chExt cx="1775284" cy="1770835"/>
          </a:xfrm>
        </p:grpSpPr>
        <p:sp>
          <p:nvSpPr>
            <p:cNvPr id="4" name="Freeform 4"/>
            <p:cNvSpPr/>
            <p:nvPr/>
          </p:nvSpPr>
          <p:spPr>
            <a:xfrm>
              <a:off x="0" y="0"/>
              <a:ext cx="1775284" cy="1770835"/>
            </a:xfrm>
            <a:custGeom>
              <a:avLst/>
              <a:gdLst/>
              <a:ahLst/>
              <a:cxnLst/>
              <a:rect l="l" t="t" r="r" b="b"/>
              <a:pathLst>
                <a:path w="1775284" h="1770835">
                  <a:moveTo>
                    <a:pt x="0" y="0"/>
                  </a:moveTo>
                  <a:lnTo>
                    <a:pt x="1775284" y="0"/>
                  </a:lnTo>
                  <a:lnTo>
                    <a:pt x="1775284" y="1770835"/>
                  </a:lnTo>
                  <a:lnTo>
                    <a:pt x="0" y="1770835"/>
                  </a:lnTo>
                  <a:close/>
                </a:path>
              </a:pathLst>
            </a:custGeom>
            <a:solidFill>
              <a:srgbClr val="FFFFFF"/>
            </a:solidFill>
            <a:ln w="19050" cap="sq">
              <a:solidFill>
                <a:srgbClr val="000000"/>
              </a:solidFill>
              <a:prstDash val="solid"/>
              <a:miter/>
            </a:ln>
          </p:spPr>
          <p:txBody>
            <a:bodyPr/>
            <a:lstStyle/>
            <a:p>
              <a:endParaRPr lang="en-US"/>
            </a:p>
          </p:txBody>
        </p:sp>
        <p:sp>
          <p:nvSpPr>
            <p:cNvPr id="5" name="TextBox 5"/>
            <p:cNvSpPr txBox="1"/>
            <p:nvPr/>
          </p:nvSpPr>
          <p:spPr>
            <a:xfrm>
              <a:off x="0" y="-38100"/>
              <a:ext cx="1775284" cy="180893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01366" y="2828899"/>
            <a:ext cx="7311336" cy="6429401"/>
          </a:xfrm>
          <a:custGeom>
            <a:avLst/>
            <a:gdLst/>
            <a:ahLst/>
            <a:cxnLst/>
            <a:rect l="l" t="t" r="r" b="b"/>
            <a:pathLst>
              <a:path w="7311336" h="6429401">
                <a:moveTo>
                  <a:pt x="0" y="0"/>
                </a:moveTo>
                <a:lnTo>
                  <a:pt x="7311337" y="0"/>
                </a:lnTo>
                <a:lnTo>
                  <a:pt x="7311337" y="6429401"/>
                </a:lnTo>
                <a:lnTo>
                  <a:pt x="0" y="6429401"/>
                </a:lnTo>
                <a:lnTo>
                  <a:pt x="0" y="0"/>
                </a:lnTo>
                <a:close/>
              </a:path>
            </a:pathLst>
          </a:custGeom>
          <a:blipFill>
            <a:blip r:embed="rId3"/>
            <a:stretch>
              <a:fillRect r="-1642" b="-44707"/>
            </a:stretch>
          </a:blipFill>
        </p:spPr>
        <p:txBody>
          <a:bodyPr/>
          <a:lstStyle/>
          <a:p>
            <a:endParaRPr lang="en-US"/>
          </a:p>
        </p:txBody>
      </p:sp>
      <p:grpSp>
        <p:nvGrpSpPr>
          <p:cNvPr id="7" name="Group 7"/>
          <p:cNvGrpSpPr/>
          <p:nvPr/>
        </p:nvGrpSpPr>
        <p:grpSpPr>
          <a:xfrm>
            <a:off x="1401366" y="1965286"/>
            <a:ext cx="7311336" cy="863613"/>
            <a:chOff x="0" y="0"/>
            <a:chExt cx="1775284" cy="209696"/>
          </a:xfrm>
        </p:grpSpPr>
        <p:sp>
          <p:nvSpPr>
            <p:cNvPr id="8" name="Freeform 8"/>
            <p:cNvSpPr/>
            <p:nvPr/>
          </p:nvSpPr>
          <p:spPr>
            <a:xfrm>
              <a:off x="0" y="0"/>
              <a:ext cx="1775284" cy="209696"/>
            </a:xfrm>
            <a:custGeom>
              <a:avLst/>
              <a:gdLst/>
              <a:ahLst/>
              <a:cxnLst/>
              <a:rect l="l" t="t" r="r" b="b"/>
              <a:pathLst>
                <a:path w="1775284" h="209696">
                  <a:moveTo>
                    <a:pt x="0" y="0"/>
                  </a:moveTo>
                  <a:lnTo>
                    <a:pt x="1775284" y="0"/>
                  </a:lnTo>
                  <a:lnTo>
                    <a:pt x="1775284" y="209696"/>
                  </a:lnTo>
                  <a:lnTo>
                    <a:pt x="0" y="209696"/>
                  </a:lnTo>
                  <a:close/>
                </a:path>
              </a:pathLst>
            </a:custGeom>
            <a:solidFill>
              <a:srgbClr val="F9E7AB"/>
            </a:solidFill>
            <a:ln w="19050" cap="sq">
              <a:solidFill>
                <a:srgbClr val="000000"/>
              </a:solidFill>
              <a:prstDash val="solid"/>
              <a:miter/>
            </a:ln>
          </p:spPr>
          <p:txBody>
            <a:bodyPr/>
            <a:lstStyle/>
            <a:p>
              <a:endParaRPr lang="en-US"/>
            </a:p>
          </p:txBody>
        </p:sp>
        <p:sp>
          <p:nvSpPr>
            <p:cNvPr id="9" name="TextBox 9"/>
            <p:cNvSpPr txBox="1"/>
            <p:nvPr/>
          </p:nvSpPr>
          <p:spPr>
            <a:xfrm>
              <a:off x="0" y="-38100"/>
              <a:ext cx="1775284" cy="24779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720780" y="3140119"/>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720780" y="3646412"/>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720780" y="4573241"/>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20780" y="5478371"/>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720780" y="6426899"/>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720780" y="7367474"/>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720780" y="8264228"/>
            <a:ext cx="403595" cy="403595"/>
          </a:xfrm>
          <a:custGeom>
            <a:avLst/>
            <a:gdLst/>
            <a:ahLst/>
            <a:cxnLst/>
            <a:rect l="l" t="t" r="r" b="b"/>
            <a:pathLst>
              <a:path w="403595" h="403595">
                <a:moveTo>
                  <a:pt x="0" y="0"/>
                </a:moveTo>
                <a:lnTo>
                  <a:pt x="403595" y="0"/>
                </a:lnTo>
                <a:lnTo>
                  <a:pt x="403595" y="403595"/>
                </a:lnTo>
                <a:lnTo>
                  <a:pt x="0" y="403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9747195" y="1965286"/>
            <a:ext cx="7512105" cy="7293014"/>
            <a:chOff x="0" y="0"/>
            <a:chExt cx="1824033" cy="1770835"/>
          </a:xfrm>
        </p:grpSpPr>
        <p:sp>
          <p:nvSpPr>
            <p:cNvPr id="18" name="Freeform 18"/>
            <p:cNvSpPr/>
            <p:nvPr/>
          </p:nvSpPr>
          <p:spPr>
            <a:xfrm>
              <a:off x="0" y="0"/>
              <a:ext cx="1824033" cy="1770835"/>
            </a:xfrm>
            <a:custGeom>
              <a:avLst/>
              <a:gdLst/>
              <a:ahLst/>
              <a:cxnLst/>
              <a:rect l="l" t="t" r="r" b="b"/>
              <a:pathLst>
                <a:path w="1824033" h="1770835">
                  <a:moveTo>
                    <a:pt x="0" y="0"/>
                  </a:moveTo>
                  <a:lnTo>
                    <a:pt x="1824033" y="0"/>
                  </a:lnTo>
                  <a:lnTo>
                    <a:pt x="1824033" y="1770835"/>
                  </a:lnTo>
                  <a:lnTo>
                    <a:pt x="0" y="1770835"/>
                  </a:lnTo>
                  <a:close/>
                </a:path>
              </a:pathLst>
            </a:custGeom>
            <a:solidFill>
              <a:srgbClr val="FFFFFF"/>
            </a:solidFill>
            <a:ln w="19050" cap="sq">
              <a:solidFill>
                <a:srgbClr val="000000"/>
              </a:solidFill>
              <a:prstDash val="solid"/>
              <a:miter/>
            </a:ln>
          </p:spPr>
          <p:txBody>
            <a:bodyPr/>
            <a:lstStyle/>
            <a:p>
              <a:endParaRPr lang="en-US"/>
            </a:p>
          </p:txBody>
        </p:sp>
        <p:sp>
          <p:nvSpPr>
            <p:cNvPr id="19" name="TextBox 19"/>
            <p:cNvSpPr txBox="1"/>
            <p:nvPr/>
          </p:nvSpPr>
          <p:spPr>
            <a:xfrm>
              <a:off x="0" y="-38100"/>
              <a:ext cx="1824033" cy="180893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747195" y="1965286"/>
            <a:ext cx="7512105" cy="863613"/>
            <a:chOff x="0" y="0"/>
            <a:chExt cx="1824033" cy="209696"/>
          </a:xfrm>
        </p:grpSpPr>
        <p:sp>
          <p:nvSpPr>
            <p:cNvPr id="21" name="Freeform 21"/>
            <p:cNvSpPr/>
            <p:nvPr/>
          </p:nvSpPr>
          <p:spPr>
            <a:xfrm>
              <a:off x="0" y="0"/>
              <a:ext cx="1824033" cy="209696"/>
            </a:xfrm>
            <a:custGeom>
              <a:avLst/>
              <a:gdLst/>
              <a:ahLst/>
              <a:cxnLst/>
              <a:rect l="l" t="t" r="r" b="b"/>
              <a:pathLst>
                <a:path w="1824033" h="209696">
                  <a:moveTo>
                    <a:pt x="0" y="0"/>
                  </a:moveTo>
                  <a:lnTo>
                    <a:pt x="1824033" y="0"/>
                  </a:lnTo>
                  <a:lnTo>
                    <a:pt x="1824033" y="209696"/>
                  </a:lnTo>
                  <a:lnTo>
                    <a:pt x="0" y="209696"/>
                  </a:lnTo>
                  <a:close/>
                </a:path>
              </a:pathLst>
            </a:custGeom>
            <a:solidFill>
              <a:srgbClr val="F9E7AB"/>
            </a:solidFill>
            <a:ln w="19050" cap="sq">
              <a:solidFill>
                <a:srgbClr val="000000"/>
              </a:solidFill>
              <a:prstDash val="solid"/>
              <a:miter/>
            </a:ln>
          </p:spPr>
          <p:txBody>
            <a:bodyPr/>
            <a:lstStyle/>
            <a:p>
              <a:endParaRPr lang="en-US"/>
            </a:p>
          </p:txBody>
        </p:sp>
        <p:sp>
          <p:nvSpPr>
            <p:cNvPr id="22" name="TextBox 22"/>
            <p:cNvSpPr txBox="1"/>
            <p:nvPr/>
          </p:nvSpPr>
          <p:spPr>
            <a:xfrm>
              <a:off x="0" y="-38100"/>
              <a:ext cx="1824033" cy="247796"/>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0128784" y="3063919"/>
            <a:ext cx="430195" cy="430195"/>
          </a:xfrm>
          <a:custGeom>
            <a:avLst/>
            <a:gdLst/>
            <a:ahLst/>
            <a:cxnLst/>
            <a:rect l="l" t="t" r="r" b="b"/>
            <a:pathLst>
              <a:path w="430195" h="430195">
                <a:moveTo>
                  <a:pt x="0" y="0"/>
                </a:moveTo>
                <a:lnTo>
                  <a:pt x="430194" y="0"/>
                </a:lnTo>
                <a:lnTo>
                  <a:pt x="430194" y="430195"/>
                </a:lnTo>
                <a:lnTo>
                  <a:pt x="0" y="43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0128784" y="3646412"/>
            <a:ext cx="430195" cy="430195"/>
          </a:xfrm>
          <a:custGeom>
            <a:avLst/>
            <a:gdLst/>
            <a:ahLst/>
            <a:cxnLst/>
            <a:rect l="l" t="t" r="r" b="b"/>
            <a:pathLst>
              <a:path w="430195" h="430195">
                <a:moveTo>
                  <a:pt x="0" y="0"/>
                </a:moveTo>
                <a:lnTo>
                  <a:pt x="430194" y="0"/>
                </a:lnTo>
                <a:lnTo>
                  <a:pt x="430194" y="430195"/>
                </a:lnTo>
                <a:lnTo>
                  <a:pt x="0" y="43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10128784" y="4573241"/>
            <a:ext cx="430195" cy="430195"/>
          </a:xfrm>
          <a:custGeom>
            <a:avLst/>
            <a:gdLst/>
            <a:ahLst/>
            <a:cxnLst/>
            <a:rect l="l" t="t" r="r" b="b"/>
            <a:pathLst>
              <a:path w="430195" h="430195">
                <a:moveTo>
                  <a:pt x="0" y="0"/>
                </a:moveTo>
                <a:lnTo>
                  <a:pt x="430194" y="0"/>
                </a:lnTo>
                <a:lnTo>
                  <a:pt x="430194" y="430195"/>
                </a:lnTo>
                <a:lnTo>
                  <a:pt x="0" y="43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0128784" y="5500070"/>
            <a:ext cx="430195" cy="430195"/>
          </a:xfrm>
          <a:custGeom>
            <a:avLst/>
            <a:gdLst/>
            <a:ahLst/>
            <a:cxnLst/>
            <a:rect l="l" t="t" r="r" b="b"/>
            <a:pathLst>
              <a:path w="430195" h="430195">
                <a:moveTo>
                  <a:pt x="0" y="0"/>
                </a:moveTo>
                <a:lnTo>
                  <a:pt x="430194" y="0"/>
                </a:lnTo>
                <a:lnTo>
                  <a:pt x="430194" y="430195"/>
                </a:lnTo>
                <a:lnTo>
                  <a:pt x="0" y="43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a:off x="10128784" y="6426899"/>
            <a:ext cx="430195" cy="430195"/>
          </a:xfrm>
          <a:custGeom>
            <a:avLst/>
            <a:gdLst/>
            <a:ahLst/>
            <a:cxnLst/>
            <a:rect l="l" t="t" r="r" b="b"/>
            <a:pathLst>
              <a:path w="430195" h="430195">
                <a:moveTo>
                  <a:pt x="0" y="0"/>
                </a:moveTo>
                <a:lnTo>
                  <a:pt x="430194" y="0"/>
                </a:lnTo>
                <a:lnTo>
                  <a:pt x="430194" y="430195"/>
                </a:lnTo>
                <a:lnTo>
                  <a:pt x="0" y="43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28"/>
          <p:cNvSpPr/>
          <p:nvPr/>
        </p:nvSpPr>
        <p:spPr>
          <a:xfrm>
            <a:off x="10128784" y="7353728"/>
            <a:ext cx="430195" cy="430195"/>
          </a:xfrm>
          <a:custGeom>
            <a:avLst/>
            <a:gdLst/>
            <a:ahLst/>
            <a:cxnLst/>
            <a:rect l="l" t="t" r="r" b="b"/>
            <a:pathLst>
              <a:path w="430195" h="430195">
                <a:moveTo>
                  <a:pt x="0" y="0"/>
                </a:moveTo>
                <a:lnTo>
                  <a:pt x="430194" y="0"/>
                </a:lnTo>
                <a:lnTo>
                  <a:pt x="430194" y="430195"/>
                </a:lnTo>
                <a:lnTo>
                  <a:pt x="0" y="43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0128784" y="8280558"/>
            <a:ext cx="430195" cy="430195"/>
          </a:xfrm>
          <a:custGeom>
            <a:avLst/>
            <a:gdLst/>
            <a:ahLst/>
            <a:cxnLst/>
            <a:rect l="l" t="t" r="r" b="b"/>
            <a:pathLst>
              <a:path w="430195" h="430195">
                <a:moveTo>
                  <a:pt x="0" y="0"/>
                </a:moveTo>
                <a:lnTo>
                  <a:pt x="430194" y="0"/>
                </a:lnTo>
                <a:lnTo>
                  <a:pt x="430194" y="430194"/>
                </a:lnTo>
                <a:lnTo>
                  <a:pt x="0" y="430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TextBox 30"/>
          <p:cNvSpPr txBox="1"/>
          <p:nvPr/>
        </p:nvSpPr>
        <p:spPr>
          <a:xfrm>
            <a:off x="2834207" y="2250463"/>
            <a:ext cx="4729643" cy="359934"/>
          </a:xfrm>
          <a:prstGeom prst="rect">
            <a:avLst/>
          </a:prstGeom>
        </p:spPr>
        <p:txBody>
          <a:bodyPr lIns="0" tIns="0" rIns="0" bIns="0" rtlCol="0" anchor="t">
            <a:spAutoFit/>
          </a:bodyPr>
          <a:lstStyle/>
          <a:p>
            <a:pPr algn="ctr">
              <a:lnSpc>
                <a:spcPts val="2654"/>
              </a:lnSpc>
            </a:pPr>
            <a:r>
              <a:rPr lang="en-US" sz="2823" spc="158" dirty="0">
                <a:solidFill>
                  <a:srgbClr val="000000"/>
                </a:solidFill>
                <a:latin typeface="Georgia" panose="02040502050405020303" pitchFamily="18" charset="0"/>
              </a:rPr>
              <a:t>Instead of saying this...</a:t>
            </a:r>
          </a:p>
        </p:txBody>
      </p:sp>
      <p:sp>
        <p:nvSpPr>
          <p:cNvPr id="31" name="TextBox 31"/>
          <p:cNvSpPr txBox="1"/>
          <p:nvPr/>
        </p:nvSpPr>
        <p:spPr>
          <a:xfrm>
            <a:off x="2367439" y="3160923"/>
            <a:ext cx="4317407"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"I'm not good enough."</a:t>
            </a:r>
          </a:p>
        </p:txBody>
      </p:sp>
      <p:sp>
        <p:nvSpPr>
          <p:cNvPr id="32" name="TextBox 32"/>
          <p:cNvSpPr txBox="1"/>
          <p:nvPr/>
        </p:nvSpPr>
        <p:spPr>
          <a:xfrm>
            <a:off x="2367439" y="3665425"/>
            <a:ext cx="4317407"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"I'll never succeed."</a:t>
            </a:r>
          </a:p>
        </p:txBody>
      </p:sp>
      <p:sp>
        <p:nvSpPr>
          <p:cNvPr id="33" name="TextBox 33"/>
          <p:cNvSpPr txBox="1"/>
          <p:nvPr/>
        </p:nvSpPr>
        <p:spPr>
          <a:xfrm>
            <a:off x="2367439" y="4590465"/>
            <a:ext cx="4317407"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 always mess things up."</a:t>
            </a:r>
          </a:p>
        </p:txBody>
      </p:sp>
      <p:sp>
        <p:nvSpPr>
          <p:cNvPr id="34" name="TextBox 34"/>
          <p:cNvSpPr txBox="1"/>
          <p:nvPr/>
        </p:nvSpPr>
        <p:spPr>
          <a:xfrm>
            <a:off x="2367439" y="5493805"/>
            <a:ext cx="4317407"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"I'm a failure."</a:t>
            </a:r>
          </a:p>
        </p:txBody>
      </p:sp>
      <p:sp>
        <p:nvSpPr>
          <p:cNvPr id="35" name="TextBox 35"/>
          <p:cNvSpPr txBox="1"/>
          <p:nvPr/>
        </p:nvSpPr>
        <p:spPr>
          <a:xfrm>
            <a:off x="2367439" y="6440543"/>
            <a:ext cx="6751685"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"I'm not smart/talented/attractive enough."</a:t>
            </a:r>
          </a:p>
        </p:txBody>
      </p:sp>
      <p:sp>
        <p:nvSpPr>
          <p:cNvPr id="36" name="TextBox 36"/>
          <p:cNvSpPr txBox="1"/>
          <p:nvPr/>
        </p:nvSpPr>
        <p:spPr>
          <a:xfrm>
            <a:off x="2367439" y="7379328"/>
            <a:ext cx="6053545"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"I'll never be as good as [someone else]."</a:t>
            </a:r>
          </a:p>
        </p:txBody>
      </p:sp>
      <p:sp>
        <p:nvSpPr>
          <p:cNvPr id="37" name="TextBox 37"/>
          <p:cNvSpPr txBox="1"/>
          <p:nvPr/>
        </p:nvSpPr>
        <p:spPr>
          <a:xfrm>
            <a:off x="2367439" y="8274292"/>
            <a:ext cx="6149659"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"I'm too [old, young, inexperienced, etc.]."</a:t>
            </a:r>
          </a:p>
        </p:txBody>
      </p:sp>
      <p:sp>
        <p:nvSpPr>
          <p:cNvPr id="38" name="TextBox 38"/>
          <p:cNvSpPr txBox="1"/>
          <p:nvPr/>
        </p:nvSpPr>
        <p:spPr>
          <a:xfrm>
            <a:off x="11471794" y="2250463"/>
            <a:ext cx="4729643" cy="359934"/>
          </a:xfrm>
          <a:prstGeom prst="rect">
            <a:avLst/>
          </a:prstGeom>
        </p:spPr>
        <p:txBody>
          <a:bodyPr lIns="0" tIns="0" rIns="0" bIns="0" rtlCol="0" anchor="t">
            <a:spAutoFit/>
          </a:bodyPr>
          <a:lstStyle/>
          <a:p>
            <a:pPr algn="ctr">
              <a:lnSpc>
                <a:spcPts val="2654"/>
              </a:lnSpc>
            </a:pPr>
            <a:r>
              <a:rPr lang="en-US" sz="2823" spc="158" dirty="0">
                <a:solidFill>
                  <a:srgbClr val="000000"/>
                </a:solidFill>
                <a:latin typeface="Georgia" panose="02040502050405020303" pitchFamily="18" charset="0"/>
              </a:rPr>
              <a:t>Try....</a:t>
            </a:r>
          </a:p>
        </p:txBody>
      </p:sp>
      <p:sp>
        <p:nvSpPr>
          <p:cNvPr id="39" name="TextBox 39"/>
          <p:cNvSpPr txBox="1"/>
          <p:nvPr/>
        </p:nvSpPr>
        <p:spPr>
          <a:xfrm>
            <a:off x="10671856" y="3092653"/>
            <a:ext cx="6345264" cy="374333"/>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 am capable and continually improving."</a:t>
            </a:r>
          </a:p>
        </p:txBody>
      </p:sp>
      <p:sp>
        <p:nvSpPr>
          <p:cNvPr id="40" name="TextBox 40"/>
          <p:cNvSpPr txBox="1"/>
          <p:nvPr/>
        </p:nvSpPr>
        <p:spPr>
          <a:xfrm>
            <a:off x="10671856" y="3636887"/>
            <a:ext cx="6053545" cy="784056"/>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 am on a path to success, and each step forward is a victory."</a:t>
            </a:r>
          </a:p>
        </p:txBody>
      </p:sp>
      <p:sp>
        <p:nvSpPr>
          <p:cNvPr id="41" name="TextBox 41"/>
          <p:cNvSpPr txBox="1"/>
          <p:nvPr/>
        </p:nvSpPr>
        <p:spPr>
          <a:xfrm>
            <a:off x="10671856" y="4563716"/>
            <a:ext cx="6053545" cy="784056"/>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 learn from my mistakes and use them as opportunities for growth."</a:t>
            </a:r>
          </a:p>
        </p:txBody>
      </p:sp>
      <p:sp>
        <p:nvSpPr>
          <p:cNvPr id="42" name="TextBox 42"/>
          <p:cNvSpPr txBox="1"/>
          <p:nvPr/>
        </p:nvSpPr>
        <p:spPr>
          <a:xfrm>
            <a:off x="10671856" y="5490545"/>
            <a:ext cx="6053545" cy="784056"/>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"I am resilient, and setbacks don't define my worth."</a:t>
            </a:r>
          </a:p>
        </p:txBody>
      </p:sp>
      <p:sp>
        <p:nvSpPr>
          <p:cNvPr id="43" name="TextBox 43"/>
          <p:cNvSpPr txBox="1"/>
          <p:nvPr/>
        </p:nvSpPr>
        <p:spPr>
          <a:xfrm>
            <a:off x="10671856" y="6417374"/>
            <a:ext cx="6053545" cy="784056"/>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 "I possess unique strengths and qualities that make me valuable."</a:t>
            </a:r>
          </a:p>
        </p:txBody>
      </p:sp>
      <p:sp>
        <p:nvSpPr>
          <p:cNvPr id="44" name="TextBox 44"/>
          <p:cNvSpPr txBox="1"/>
          <p:nvPr/>
        </p:nvSpPr>
        <p:spPr>
          <a:xfrm>
            <a:off x="10671856" y="7344203"/>
            <a:ext cx="6053545" cy="784056"/>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 "I celebrate my unique qualities and recognize my own worth."</a:t>
            </a:r>
          </a:p>
        </p:txBody>
      </p:sp>
      <p:sp>
        <p:nvSpPr>
          <p:cNvPr id="45" name="TextBox 45"/>
          <p:cNvSpPr txBox="1"/>
          <p:nvPr/>
        </p:nvSpPr>
        <p:spPr>
          <a:xfrm>
            <a:off x="10671856" y="8271033"/>
            <a:ext cx="6053545" cy="784056"/>
          </a:xfrm>
          <a:prstGeom prst="rect">
            <a:avLst/>
          </a:prstGeom>
        </p:spPr>
        <p:txBody>
          <a:bodyPr lIns="0" tIns="0" rIns="0" bIns="0" rtlCol="0" anchor="t">
            <a:spAutoFit/>
          </a:bodyPr>
          <a:lstStyle/>
          <a:p>
            <a:pPr>
              <a:lnSpc>
                <a:spcPts val="3131"/>
              </a:lnSpc>
            </a:pPr>
            <a:r>
              <a:rPr lang="en-US" sz="2566" dirty="0">
                <a:solidFill>
                  <a:srgbClr val="323232"/>
                </a:solidFill>
                <a:latin typeface="Georgia" panose="02040502050405020303" pitchFamily="18" charset="0"/>
              </a:rPr>
              <a:t>"My age and experiences contribute to my wisdom and growth."</a:t>
            </a:r>
          </a:p>
        </p:txBody>
      </p:sp>
      <p:sp>
        <p:nvSpPr>
          <p:cNvPr id="46" name="TextBox 46"/>
          <p:cNvSpPr txBox="1"/>
          <p:nvPr/>
        </p:nvSpPr>
        <p:spPr>
          <a:xfrm>
            <a:off x="5743281" y="724542"/>
            <a:ext cx="12201160" cy="746550"/>
          </a:xfrm>
          <a:prstGeom prst="rect">
            <a:avLst/>
          </a:prstGeom>
        </p:spPr>
        <p:txBody>
          <a:bodyPr lIns="0" tIns="0" rIns="0" bIns="0" rtlCol="0" anchor="t">
            <a:spAutoFit/>
          </a:bodyPr>
          <a:lstStyle/>
          <a:p>
            <a:pPr>
              <a:lnSpc>
                <a:spcPts val="5916"/>
              </a:lnSpc>
            </a:pPr>
            <a:r>
              <a:rPr lang="en-US" sz="4733">
                <a:solidFill>
                  <a:srgbClr val="EBCE6E"/>
                </a:solidFill>
                <a:latin typeface="TAN Angleton"/>
              </a:rPr>
              <a:t>WHAT CAN I SAY TO MYSELF?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28081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24" b="-8919"/>
            </a:stretch>
          </a:blipFill>
        </p:spPr>
        <p:txBody>
          <a:bodyPr/>
          <a:lstStyle/>
          <a:p>
            <a:endParaRPr lang="en-US"/>
          </a:p>
        </p:txBody>
      </p:sp>
      <p:sp>
        <p:nvSpPr>
          <p:cNvPr id="3" name="Freeform 3"/>
          <p:cNvSpPr/>
          <p:nvPr/>
        </p:nvSpPr>
        <p:spPr>
          <a:xfrm>
            <a:off x="2849565" y="1991625"/>
            <a:ext cx="13106456" cy="12588931"/>
          </a:xfrm>
          <a:custGeom>
            <a:avLst/>
            <a:gdLst/>
            <a:ahLst/>
            <a:cxnLst/>
            <a:rect l="l" t="t" r="r" b="b"/>
            <a:pathLst>
              <a:path w="13106456" h="12588931">
                <a:moveTo>
                  <a:pt x="0" y="0"/>
                </a:moveTo>
                <a:lnTo>
                  <a:pt x="13106456" y="0"/>
                </a:lnTo>
                <a:lnTo>
                  <a:pt x="13106456" y="12588931"/>
                </a:lnTo>
                <a:lnTo>
                  <a:pt x="0" y="12588931"/>
                </a:lnTo>
                <a:lnTo>
                  <a:pt x="0" y="0"/>
                </a:lnTo>
                <a:close/>
              </a:path>
            </a:pathLst>
          </a:custGeom>
          <a:blipFill>
            <a:blip r:embed="rId3"/>
            <a:stretch>
              <a:fillRect t="-2055" b="-2055"/>
            </a:stretch>
          </a:blipFill>
        </p:spPr>
        <p:txBody>
          <a:bodyPr/>
          <a:lstStyle/>
          <a:p>
            <a:endParaRPr lang="en-US"/>
          </a:p>
        </p:txBody>
      </p:sp>
      <p:sp>
        <p:nvSpPr>
          <p:cNvPr id="4" name="TextBox 4"/>
          <p:cNvSpPr txBox="1"/>
          <p:nvPr/>
        </p:nvSpPr>
        <p:spPr>
          <a:xfrm>
            <a:off x="1329457" y="684909"/>
            <a:ext cx="16146672" cy="1073977"/>
          </a:xfrm>
          <a:prstGeom prst="rect">
            <a:avLst/>
          </a:prstGeom>
        </p:spPr>
        <p:txBody>
          <a:bodyPr lIns="0" tIns="0" rIns="0" bIns="0" rtlCol="0" anchor="t">
            <a:spAutoFit/>
          </a:bodyPr>
          <a:lstStyle/>
          <a:p>
            <a:pPr>
              <a:lnSpc>
                <a:spcPts val="8547"/>
              </a:lnSpc>
            </a:pPr>
            <a:r>
              <a:rPr lang="en-US" sz="6837">
                <a:solidFill>
                  <a:srgbClr val="F9E7AB"/>
                </a:solidFill>
                <a:latin typeface="TAN Angleton"/>
              </a:rPr>
              <a:t>CRAFTING MY VISION BOARD</a:t>
            </a:r>
          </a:p>
        </p:txBody>
      </p:sp>
      <p:sp>
        <p:nvSpPr>
          <p:cNvPr id="5" name="TextBox 5"/>
          <p:cNvSpPr txBox="1"/>
          <p:nvPr/>
        </p:nvSpPr>
        <p:spPr>
          <a:xfrm>
            <a:off x="3668210" y="2693808"/>
            <a:ext cx="14619790" cy="8656790"/>
          </a:xfrm>
          <a:prstGeom prst="rect">
            <a:avLst/>
          </a:prstGeom>
        </p:spPr>
        <p:txBody>
          <a:bodyPr lIns="0" tIns="0" rIns="0" bIns="0" rtlCol="0" anchor="t">
            <a:spAutoFit/>
          </a:bodyPr>
          <a:lstStyle/>
          <a:p>
            <a:pPr marL="465139" lvl="1" indent="-232570">
              <a:lnSpc>
                <a:spcPts val="2628"/>
              </a:lnSpc>
              <a:buFont typeface="Arial"/>
              <a:buChar char="•"/>
            </a:pPr>
            <a:r>
              <a:rPr lang="en-US" sz="2154" dirty="0">
                <a:solidFill>
                  <a:srgbClr val="323232"/>
                </a:solidFill>
                <a:latin typeface="Georgia" panose="02040502050405020303" pitchFamily="18" charset="0"/>
              </a:rPr>
              <a:t>Find Inspirational Images: Go to Google Images or any preferred image search engine.</a:t>
            </a:r>
          </a:p>
          <a:p>
            <a:pPr marL="465139" lvl="1" indent="-232570">
              <a:lnSpc>
                <a:spcPts val="2628"/>
              </a:lnSpc>
              <a:buFont typeface="Arial"/>
              <a:buChar char="•"/>
            </a:pPr>
            <a:r>
              <a:rPr lang="en-US" sz="2154" dirty="0">
                <a:solidFill>
                  <a:srgbClr val="323232"/>
                </a:solidFill>
                <a:latin typeface="Georgia" panose="02040502050405020303" pitchFamily="18" charset="0"/>
              </a:rPr>
              <a:t>Search and Save: </a:t>
            </a:r>
          </a:p>
          <a:p>
            <a:pPr marL="930278" lvl="2" indent="-310093">
              <a:lnSpc>
                <a:spcPts val="2628"/>
              </a:lnSpc>
              <a:buFont typeface="Arial"/>
              <a:buChar char="•"/>
            </a:pPr>
            <a:r>
              <a:rPr lang="en-US" sz="2154" dirty="0">
                <a:solidFill>
                  <a:srgbClr val="323232"/>
                </a:solidFill>
                <a:latin typeface="Georgia" panose="02040502050405020303" pitchFamily="18" charset="0"/>
              </a:rPr>
              <a:t>Find images that represent your goals.</a:t>
            </a:r>
          </a:p>
          <a:p>
            <a:pPr marL="930278" lvl="2" indent="-310093">
              <a:lnSpc>
                <a:spcPts val="2628"/>
              </a:lnSpc>
              <a:buFont typeface="Arial"/>
              <a:buChar char="•"/>
            </a:pPr>
            <a:r>
              <a:rPr lang="en-US" sz="2154" dirty="0">
                <a:solidFill>
                  <a:srgbClr val="323232"/>
                </a:solidFill>
                <a:latin typeface="Georgia" panose="02040502050405020303" pitchFamily="18" charset="0"/>
              </a:rPr>
              <a:t>Right-click on the images, choose "Save Image As..." and save them to your computer.</a:t>
            </a:r>
          </a:p>
          <a:p>
            <a:pPr marL="465139" lvl="1" indent="-232570">
              <a:lnSpc>
                <a:spcPts val="2628"/>
              </a:lnSpc>
              <a:buFont typeface="Arial"/>
              <a:buChar char="•"/>
            </a:pPr>
            <a:r>
              <a:rPr lang="en-US" sz="2154" dirty="0">
                <a:solidFill>
                  <a:srgbClr val="323232"/>
                </a:solidFill>
                <a:latin typeface="Georgia" panose="02040502050405020303" pitchFamily="18" charset="0"/>
              </a:rPr>
              <a:t>Insert Images into PowerPoint:</a:t>
            </a:r>
          </a:p>
          <a:p>
            <a:pPr marL="930278" lvl="2" indent="-310093">
              <a:lnSpc>
                <a:spcPts val="2628"/>
              </a:lnSpc>
              <a:buFont typeface="Arial"/>
              <a:buChar char="•"/>
            </a:pPr>
            <a:r>
              <a:rPr lang="en-US" sz="2154" dirty="0">
                <a:solidFill>
                  <a:srgbClr val="323232"/>
                </a:solidFill>
                <a:latin typeface="Georgia" panose="02040502050405020303" pitchFamily="18" charset="0"/>
              </a:rPr>
              <a:t>Head on the next slide.</a:t>
            </a:r>
          </a:p>
          <a:p>
            <a:pPr marL="930278" lvl="2" indent="-310093">
              <a:lnSpc>
                <a:spcPts val="2628"/>
              </a:lnSpc>
              <a:buFont typeface="Arial"/>
              <a:buChar char="•"/>
            </a:pPr>
            <a:r>
              <a:rPr lang="en-US" sz="2154" dirty="0">
                <a:solidFill>
                  <a:srgbClr val="323232"/>
                </a:solidFill>
                <a:latin typeface="Georgia" panose="02040502050405020303" pitchFamily="18" charset="0"/>
              </a:rPr>
              <a:t>Click on the white area; it's your vision board.</a:t>
            </a:r>
          </a:p>
          <a:p>
            <a:pPr marL="930278" lvl="2" indent="-310093">
              <a:lnSpc>
                <a:spcPts val="2628"/>
              </a:lnSpc>
              <a:buFont typeface="Arial"/>
              <a:buChar char="•"/>
            </a:pPr>
            <a:r>
              <a:rPr lang="en-US" sz="2154" dirty="0">
                <a:solidFill>
                  <a:srgbClr val="323232"/>
                </a:solidFill>
                <a:latin typeface="Georgia" panose="02040502050405020303" pitchFamily="18" charset="0"/>
              </a:rPr>
              <a:t>Navigate to "Insert," choose "Pictures," and add the saved images.</a:t>
            </a:r>
          </a:p>
          <a:p>
            <a:pPr marL="465139" lvl="1" indent="-232570">
              <a:lnSpc>
                <a:spcPts val="2628"/>
              </a:lnSpc>
              <a:buFont typeface="Arial"/>
              <a:buChar char="•"/>
            </a:pPr>
            <a:r>
              <a:rPr lang="en-US" sz="2154" dirty="0">
                <a:solidFill>
                  <a:srgbClr val="323232"/>
                </a:solidFill>
                <a:latin typeface="Georgia" panose="02040502050405020303" pitchFamily="18" charset="0"/>
              </a:rPr>
              <a:t>Resize and Arrange:</a:t>
            </a:r>
          </a:p>
          <a:p>
            <a:pPr marL="930278" lvl="2" indent="-310093">
              <a:lnSpc>
                <a:spcPts val="2628"/>
              </a:lnSpc>
              <a:buFont typeface="Arial"/>
              <a:buChar char="•"/>
            </a:pPr>
            <a:r>
              <a:rPr lang="en-US" sz="2154" dirty="0">
                <a:solidFill>
                  <a:srgbClr val="323232"/>
                </a:solidFill>
                <a:latin typeface="Georgia" panose="02040502050405020303" pitchFamily="18" charset="0"/>
              </a:rPr>
              <a:t>Resize images to fit the white space.</a:t>
            </a:r>
          </a:p>
          <a:p>
            <a:pPr marL="930278" lvl="2" indent="-310093">
              <a:lnSpc>
                <a:spcPts val="2628"/>
              </a:lnSpc>
              <a:buFont typeface="Arial"/>
              <a:buChar char="•"/>
            </a:pPr>
            <a:r>
              <a:rPr lang="en-US" sz="2154" dirty="0">
                <a:solidFill>
                  <a:srgbClr val="323232"/>
                </a:solidFill>
                <a:latin typeface="Georgia" panose="02040502050405020303" pitchFamily="18" charset="0"/>
              </a:rPr>
              <a:t>Arrange them visually.</a:t>
            </a:r>
          </a:p>
          <a:p>
            <a:pPr marL="465139" lvl="1" indent="-232570">
              <a:lnSpc>
                <a:spcPts val="2628"/>
              </a:lnSpc>
              <a:buFont typeface="Arial"/>
              <a:buChar char="•"/>
            </a:pPr>
            <a:r>
              <a:rPr lang="en-US" sz="2154" dirty="0">
                <a:solidFill>
                  <a:srgbClr val="323232"/>
                </a:solidFill>
                <a:latin typeface="Georgia" panose="02040502050405020303" pitchFamily="18" charset="0"/>
              </a:rPr>
              <a:t>Customize and Decorate:</a:t>
            </a:r>
          </a:p>
          <a:p>
            <a:pPr marL="930278" lvl="2" indent="-310093">
              <a:lnSpc>
                <a:spcPts val="2628"/>
              </a:lnSpc>
              <a:buFont typeface="Arial"/>
              <a:buChar char="•"/>
            </a:pPr>
            <a:r>
              <a:rPr lang="en-US" sz="2154" dirty="0">
                <a:solidFill>
                  <a:srgbClr val="323232"/>
                </a:solidFill>
                <a:latin typeface="Georgia" panose="02040502050405020303" pitchFamily="18" charset="0"/>
              </a:rPr>
              <a:t>Use PowerPoint features for colors, shapes, and fonts to customize.</a:t>
            </a:r>
          </a:p>
          <a:p>
            <a:pPr marL="930278" lvl="2" indent="-310093">
              <a:lnSpc>
                <a:spcPts val="2628"/>
              </a:lnSpc>
              <a:buFont typeface="Arial"/>
              <a:buChar char="•"/>
            </a:pPr>
            <a:r>
              <a:rPr lang="en-US" sz="2154" dirty="0">
                <a:solidFill>
                  <a:srgbClr val="323232"/>
                </a:solidFill>
                <a:latin typeface="Georgia" panose="02040502050405020303" pitchFamily="18" charset="0"/>
              </a:rPr>
              <a:t>Be creative and make it visually inspiring!</a:t>
            </a:r>
          </a:p>
          <a:p>
            <a:pPr marL="465139" lvl="1" indent="-232570">
              <a:lnSpc>
                <a:spcPts val="2628"/>
              </a:lnSpc>
              <a:buFont typeface="Arial"/>
              <a:buChar char="•"/>
            </a:pPr>
            <a:r>
              <a:rPr lang="en-US" sz="2154" dirty="0">
                <a:solidFill>
                  <a:srgbClr val="323232"/>
                </a:solidFill>
                <a:latin typeface="Georgia" panose="02040502050405020303" pitchFamily="18" charset="0"/>
              </a:rPr>
              <a:t>Save Your Vision Board:</a:t>
            </a:r>
          </a:p>
          <a:p>
            <a:pPr marL="930278" lvl="2" indent="-310093">
              <a:lnSpc>
                <a:spcPts val="2628"/>
              </a:lnSpc>
              <a:buFont typeface="Arial"/>
              <a:buChar char="•"/>
            </a:pPr>
            <a:r>
              <a:rPr lang="en-US" sz="2154" dirty="0">
                <a:solidFill>
                  <a:srgbClr val="323232"/>
                </a:solidFill>
                <a:latin typeface="Georgia" panose="02040502050405020303" pitchFamily="18" charset="0"/>
              </a:rPr>
              <a:t>Save this PowerPoint file by clicking “Ctrl + S”</a:t>
            </a:r>
          </a:p>
          <a:p>
            <a:pPr marL="465139" lvl="1" indent="-232570">
              <a:lnSpc>
                <a:spcPts val="2628"/>
              </a:lnSpc>
              <a:buFont typeface="Arial"/>
              <a:buChar char="•"/>
            </a:pPr>
            <a:r>
              <a:rPr lang="en-US" sz="2154" dirty="0">
                <a:solidFill>
                  <a:srgbClr val="323232"/>
                </a:solidFill>
                <a:latin typeface="Georgia" panose="02040502050405020303" pitchFamily="18" charset="0"/>
              </a:rPr>
              <a:t>Reflect:</a:t>
            </a:r>
          </a:p>
          <a:p>
            <a:pPr marL="930278" lvl="2" indent="-310093">
              <a:lnSpc>
                <a:spcPts val="2628"/>
              </a:lnSpc>
              <a:buFont typeface="Arial"/>
              <a:buChar char="•"/>
            </a:pPr>
            <a:r>
              <a:rPr lang="en-US" sz="2154" dirty="0">
                <a:solidFill>
                  <a:srgbClr val="323232"/>
                </a:solidFill>
                <a:latin typeface="Georgia" panose="02040502050405020303" pitchFamily="18" charset="0"/>
              </a:rPr>
              <a:t>Take a moment to reflect on your vision board.</a:t>
            </a:r>
          </a:p>
          <a:p>
            <a:pPr marL="465139" lvl="1" indent="-232570">
              <a:lnSpc>
                <a:spcPts val="2628"/>
              </a:lnSpc>
              <a:buFont typeface="Arial"/>
              <a:buChar char="•"/>
            </a:pPr>
            <a:r>
              <a:rPr lang="en-US" sz="2154" dirty="0">
                <a:solidFill>
                  <a:srgbClr val="323232"/>
                </a:solidFill>
                <a:latin typeface="Georgia" panose="02040502050405020303" pitchFamily="18" charset="0"/>
              </a:rPr>
              <a:t>Set as Desktop Background (Optional):</a:t>
            </a:r>
          </a:p>
          <a:p>
            <a:pPr marL="930278" lvl="2" indent="-310093">
              <a:lnSpc>
                <a:spcPts val="2628"/>
              </a:lnSpc>
              <a:buFont typeface="Arial"/>
              <a:buChar char="•"/>
            </a:pPr>
            <a:r>
              <a:rPr lang="en-US" sz="2154" dirty="0">
                <a:solidFill>
                  <a:srgbClr val="323232"/>
                </a:solidFill>
                <a:latin typeface="Georgia" panose="02040502050405020303" pitchFamily="18" charset="0"/>
              </a:rPr>
              <a:t>Save the slide as an image and set it as your desktop background for a constant reminder.</a:t>
            </a:r>
          </a:p>
          <a:p>
            <a:pPr marL="465139" lvl="1" indent="-232570">
              <a:lnSpc>
                <a:spcPts val="2628"/>
              </a:lnSpc>
              <a:buFont typeface="Arial"/>
              <a:buChar char="•"/>
            </a:pPr>
            <a:r>
              <a:rPr lang="en-US" sz="2154" dirty="0">
                <a:solidFill>
                  <a:srgbClr val="323232"/>
                </a:solidFill>
                <a:latin typeface="Georgia" panose="02040502050405020303" pitchFamily="18" charset="0"/>
              </a:rPr>
              <a:t>Stay Inspired:</a:t>
            </a:r>
          </a:p>
          <a:p>
            <a:pPr marL="930278" lvl="2" indent="-310093">
              <a:lnSpc>
                <a:spcPts val="2628"/>
              </a:lnSpc>
              <a:buFont typeface="Arial"/>
              <a:buChar char="•"/>
            </a:pPr>
            <a:r>
              <a:rPr lang="en-US" sz="2154" dirty="0">
                <a:solidFill>
                  <a:srgbClr val="323232"/>
                </a:solidFill>
                <a:latin typeface="Georgia" panose="02040502050405020303" pitchFamily="18" charset="0"/>
              </a:rPr>
              <a:t>Regularly revisit your vision board to stay motivated and focused on your goals.</a:t>
            </a:r>
          </a:p>
          <a:p>
            <a:pPr>
              <a:lnSpc>
                <a:spcPts val="2628"/>
              </a:lnSpc>
            </a:pPr>
            <a:endParaRPr lang="en-US" sz="2154" dirty="0">
              <a:solidFill>
                <a:srgbClr val="323232"/>
              </a:solidFill>
              <a:latin typeface="Georgia" panose="02040502050405020303" pitchFamily="18" charset="0"/>
            </a:endParaRPr>
          </a:p>
          <a:p>
            <a:pPr>
              <a:lnSpc>
                <a:spcPts val="2628"/>
              </a:lnSpc>
            </a:pPr>
            <a:endParaRPr lang="en-US" sz="2154" dirty="0">
              <a:solidFill>
                <a:srgbClr val="323232"/>
              </a:solidFill>
              <a:latin typeface="Georgia" panose="02040502050405020303" pitchFamily="18" charset="0"/>
            </a:endParaRPr>
          </a:p>
          <a:p>
            <a:pPr>
              <a:lnSpc>
                <a:spcPts val="2628"/>
              </a:lnSpc>
            </a:pPr>
            <a:endParaRPr lang="en-US" sz="2154" dirty="0">
              <a:solidFill>
                <a:srgbClr val="323232"/>
              </a:solidFill>
              <a:latin typeface="Georgia" panose="02040502050405020303" pitchFamily="18" charset="0"/>
            </a:endParaRPr>
          </a:p>
          <a:p>
            <a:pPr>
              <a:lnSpc>
                <a:spcPts val="2628"/>
              </a:lnSpc>
            </a:pPr>
            <a:endParaRPr lang="en-US" sz="2154" dirty="0">
              <a:solidFill>
                <a:srgbClr val="323232"/>
              </a:solidFill>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9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24" b="-8919"/>
            </a:stretch>
          </a:blipFill>
        </p:spPr>
        <p:txBody>
          <a:bodyPr/>
          <a:lstStyle/>
          <a:p>
            <a:endParaRPr lang="en-US"/>
          </a:p>
        </p:txBody>
      </p:sp>
      <p:sp>
        <p:nvSpPr>
          <p:cNvPr id="3" name="Freeform 3"/>
          <p:cNvSpPr/>
          <p:nvPr/>
        </p:nvSpPr>
        <p:spPr>
          <a:xfrm>
            <a:off x="609600" y="1850876"/>
            <a:ext cx="16383000" cy="8746074"/>
          </a:xfrm>
          <a:custGeom>
            <a:avLst/>
            <a:gdLst/>
            <a:ahLst/>
            <a:cxnLst/>
            <a:rect l="l" t="t" r="r" b="b"/>
            <a:pathLst>
              <a:path w="16006248" h="16006248">
                <a:moveTo>
                  <a:pt x="0" y="0"/>
                </a:moveTo>
                <a:lnTo>
                  <a:pt x="16006248" y="0"/>
                </a:lnTo>
                <a:lnTo>
                  <a:pt x="16006248" y="16006248"/>
                </a:lnTo>
                <a:lnTo>
                  <a:pt x="0" y="1600624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063542" y="731478"/>
            <a:ext cx="12160915" cy="1293276"/>
          </a:xfrm>
          <a:prstGeom prst="rect">
            <a:avLst/>
          </a:prstGeom>
        </p:spPr>
        <p:txBody>
          <a:bodyPr lIns="0" tIns="0" rIns="0" bIns="0" rtlCol="0" anchor="t">
            <a:spAutoFit/>
          </a:bodyPr>
          <a:lstStyle/>
          <a:p>
            <a:pPr>
              <a:lnSpc>
                <a:spcPts val="10343"/>
              </a:lnSpc>
            </a:pPr>
            <a:r>
              <a:rPr lang="en-US" sz="8274">
                <a:solidFill>
                  <a:srgbClr val="F9E7AB"/>
                </a:solidFill>
                <a:latin typeface="TAN Angleton"/>
              </a:rPr>
              <a:t>MY VISION BOARD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2261" r="-2432"/>
            </a:stretch>
          </a:blipFill>
        </p:spPr>
        <p:txBody>
          <a:bodyPr/>
          <a:lstStyle/>
          <a:p>
            <a:endParaRPr lang="en-US"/>
          </a:p>
        </p:txBody>
      </p:sp>
      <p:sp>
        <p:nvSpPr>
          <p:cNvPr id="3" name="Freeform 3"/>
          <p:cNvSpPr/>
          <p:nvPr/>
        </p:nvSpPr>
        <p:spPr>
          <a:xfrm>
            <a:off x="8147909" y="405829"/>
            <a:ext cx="9650811" cy="9475342"/>
          </a:xfrm>
          <a:custGeom>
            <a:avLst/>
            <a:gdLst/>
            <a:ahLst/>
            <a:cxnLst/>
            <a:rect l="l" t="t" r="r" b="b"/>
            <a:pathLst>
              <a:path w="9650811" h="9475342">
                <a:moveTo>
                  <a:pt x="0" y="0"/>
                </a:moveTo>
                <a:lnTo>
                  <a:pt x="9650811" y="0"/>
                </a:lnTo>
                <a:lnTo>
                  <a:pt x="9650811" y="9475342"/>
                </a:lnTo>
                <a:lnTo>
                  <a:pt x="0" y="9475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41933" y="4425041"/>
            <a:ext cx="7638293" cy="5267489"/>
          </a:xfrm>
          <a:prstGeom prst="rect">
            <a:avLst/>
          </a:prstGeom>
        </p:spPr>
        <p:txBody>
          <a:bodyPr lIns="0" tIns="0" rIns="0" bIns="0" rtlCol="0" anchor="t">
            <a:spAutoFit/>
          </a:bodyPr>
          <a:lstStyle/>
          <a:p>
            <a:pPr>
              <a:lnSpc>
                <a:spcPts val="6967"/>
              </a:lnSpc>
            </a:pPr>
            <a:r>
              <a:rPr lang="en-US" sz="5574">
                <a:solidFill>
                  <a:srgbClr val="F9E7AB"/>
                </a:solidFill>
                <a:latin typeface="TAN Angleton"/>
              </a:rPr>
              <a:t>Set a positive career mindset affirmation you can say to yourself in 2024.</a:t>
            </a:r>
          </a:p>
          <a:p>
            <a:pPr>
              <a:lnSpc>
                <a:spcPts val="6967"/>
              </a:lnSpc>
            </a:pPr>
            <a:endParaRPr lang="en-US" sz="5574">
              <a:solidFill>
                <a:srgbClr val="F9E7AB"/>
              </a:solidFill>
              <a:latin typeface="TAN Angleto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874" b="-41874"/>
            </a:stretch>
          </a:blipFill>
        </p:spPr>
        <p:txBody>
          <a:bodyPr/>
          <a:lstStyle/>
          <a:p>
            <a:endParaRPr lang="en-US"/>
          </a:p>
        </p:txBody>
      </p:sp>
      <p:grpSp>
        <p:nvGrpSpPr>
          <p:cNvPr id="3" name="Group 3"/>
          <p:cNvGrpSpPr>
            <a:grpSpLocks noChangeAspect="1"/>
          </p:cNvGrpSpPr>
          <p:nvPr/>
        </p:nvGrpSpPr>
        <p:grpSpPr>
          <a:xfrm rot="455912">
            <a:off x="15162986" y="2821678"/>
            <a:ext cx="3793467" cy="5050506"/>
            <a:chOff x="0" y="0"/>
            <a:chExt cx="3663950" cy="4878070"/>
          </a:xfrm>
        </p:grpSpPr>
        <p:sp>
          <p:nvSpPr>
            <p:cNvPr id="4" name="Freeform 4"/>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70745" r="-28838"/>
              </a:stretch>
            </a:blipFill>
          </p:spPr>
          <p:txBody>
            <a:bodyPr/>
            <a:lstStyle/>
            <a:p>
              <a:endParaRPr lang="en-US"/>
            </a:p>
          </p:txBody>
        </p:sp>
        <p:sp>
          <p:nvSpPr>
            <p:cNvPr id="5" name="Freeform 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US"/>
            </a:p>
          </p:txBody>
        </p:sp>
      </p:grpSp>
      <p:sp>
        <p:nvSpPr>
          <p:cNvPr id="6" name="Freeform 6"/>
          <p:cNvSpPr/>
          <p:nvPr/>
        </p:nvSpPr>
        <p:spPr>
          <a:xfrm>
            <a:off x="16812697" y="7217416"/>
            <a:ext cx="2019323" cy="5112210"/>
          </a:xfrm>
          <a:custGeom>
            <a:avLst/>
            <a:gdLst/>
            <a:ahLst/>
            <a:cxnLst/>
            <a:rect l="l" t="t" r="r" b="b"/>
            <a:pathLst>
              <a:path w="2019323" h="5112210">
                <a:moveTo>
                  <a:pt x="0" y="0"/>
                </a:moveTo>
                <a:lnTo>
                  <a:pt x="2019323" y="0"/>
                </a:lnTo>
                <a:lnTo>
                  <a:pt x="2019323" y="5112210"/>
                </a:lnTo>
                <a:lnTo>
                  <a:pt x="0" y="5112210"/>
                </a:lnTo>
                <a:lnTo>
                  <a:pt x="0" y="0"/>
                </a:lnTo>
                <a:close/>
              </a:path>
            </a:pathLst>
          </a:custGeom>
          <a:blipFill>
            <a:blip r:embed="rId4"/>
            <a:stretch>
              <a:fillRect/>
            </a:stretch>
          </a:blipFill>
        </p:spPr>
        <p:txBody>
          <a:bodyPr/>
          <a:lstStyle/>
          <a:p>
            <a:endParaRPr lang="en-US"/>
          </a:p>
        </p:txBody>
      </p:sp>
      <p:grpSp>
        <p:nvGrpSpPr>
          <p:cNvPr id="7" name="Group 7"/>
          <p:cNvGrpSpPr>
            <a:grpSpLocks noChangeAspect="1"/>
          </p:cNvGrpSpPr>
          <p:nvPr/>
        </p:nvGrpSpPr>
        <p:grpSpPr>
          <a:xfrm rot="455912">
            <a:off x="11008222" y="2265644"/>
            <a:ext cx="3793467" cy="5050506"/>
            <a:chOff x="0" y="0"/>
            <a:chExt cx="3663950" cy="4878070"/>
          </a:xfrm>
        </p:grpSpPr>
        <p:sp>
          <p:nvSpPr>
            <p:cNvPr id="8" name="Freeform 8"/>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50353" r="-50353"/>
              </a:stretch>
            </a:blipFill>
          </p:spPr>
          <p:txBody>
            <a:bodyPr/>
            <a:lstStyle/>
            <a:p>
              <a:endParaRPr lang="en-US"/>
            </a:p>
          </p:txBody>
        </p:sp>
        <p:sp>
          <p:nvSpPr>
            <p:cNvPr id="9" name="Freeform 9"/>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US"/>
            </a:p>
          </p:txBody>
        </p:sp>
      </p:grpSp>
      <p:grpSp>
        <p:nvGrpSpPr>
          <p:cNvPr id="10" name="Group 10"/>
          <p:cNvGrpSpPr>
            <a:grpSpLocks noChangeAspect="1"/>
          </p:cNvGrpSpPr>
          <p:nvPr/>
        </p:nvGrpSpPr>
        <p:grpSpPr>
          <a:xfrm rot="455912">
            <a:off x="13134210" y="-3022835"/>
            <a:ext cx="3793467" cy="5050506"/>
            <a:chOff x="0" y="0"/>
            <a:chExt cx="3663950" cy="4878070"/>
          </a:xfrm>
        </p:grpSpPr>
        <p:sp>
          <p:nvSpPr>
            <p:cNvPr id="11" name="Freeform 1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6"/>
              <a:stretch>
                <a:fillRect l="-50353" r="-50353"/>
              </a:stretch>
            </a:blipFill>
          </p:spPr>
          <p:txBody>
            <a:bodyPr/>
            <a:lstStyle/>
            <a:p>
              <a:endParaRPr lang="en-US"/>
            </a:p>
          </p:txBody>
        </p:sp>
        <p:sp>
          <p:nvSpPr>
            <p:cNvPr id="12" name="Freeform 1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US"/>
            </a:p>
          </p:txBody>
        </p:sp>
      </p:grpSp>
      <p:grpSp>
        <p:nvGrpSpPr>
          <p:cNvPr id="13" name="Group 13"/>
          <p:cNvGrpSpPr>
            <a:grpSpLocks noChangeAspect="1"/>
          </p:cNvGrpSpPr>
          <p:nvPr/>
        </p:nvGrpSpPr>
        <p:grpSpPr>
          <a:xfrm rot="455912">
            <a:off x="17285604" y="-2413964"/>
            <a:ext cx="3793467" cy="5050506"/>
            <a:chOff x="0" y="0"/>
            <a:chExt cx="3663950" cy="4878070"/>
          </a:xfrm>
        </p:grpSpPr>
        <p:sp>
          <p:nvSpPr>
            <p:cNvPr id="14" name="Freeform 14"/>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7"/>
              <a:stretch>
                <a:fillRect l="-50291" r="-50291"/>
              </a:stretch>
            </a:blipFill>
          </p:spPr>
          <p:txBody>
            <a:bodyPr/>
            <a:lstStyle/>
            <a:p>
              <a:endParaRPr lang="en-US"/>
            </a:p>
          </p:txBody>
        </p:sp>
        <p:sp>
          <p:nvSpPr>
            <p:cNvPr id="15" name="Freeform 1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US"/>
            </a:p>
          </p:txBody>
        </p:sp>
      </p:grpSp>
      <p:sp>
        <p:nvSpPr>
          <p:cNvPr id="16" name="Freeform 16"/>
          <p:cNvSpPr/>
          <p:nvPr/>
        </p:nvSpPr>
        <p:spPr>
          <a:xfrm rot="319421">
            <a:off x="13856493" y="7338568"/>
            <a:ext cx="1549187" cy="499613"/>
          </a:xfrm>
          <a:custGeom>
            <a:avLst/>
            <a:gdLst/>
            <a:ahLst/>
            <a:cxnLst/>
            <a:rect l="l" t="t" r="r" b="b"/>
            <a:pathLst>
              <a:path w="1549187" h="499613">
                <a:moveTo>
                  <a:pt x="0" y="0"/>
                </a:moveTo>
                <a:lnTo>
                  <a:pt x="1549186" y="0"/>
                </a:lnTo>
                <a:lnTo>
                  <a:pt x="1549186" y="499613"/>
                </a:lnTo>
                <a:lnTo>
                  <a:pt x="0" y="499613"/>
                </a:lnTo>
                <a:lnTo>
                  <a:pt x="0" y="0"/>
                </a:lnTo>
                <a:close/>
              </a:path>
            </a:pathLst>
          </a:custGeom>
          <a:blipFill>
            <a:blip r:embed="rId8">
              <a:alphaModFix amt="30000"/>
            </a:blip>
            <a:stretch>
              <a:fillRect/>
            </a:stretch>
          </a:blipFill>
        </p:spPr>
        <p:txBody>
          <a:bodyPr/>
          <a:lstStyle/>
          <a:p>
            <a:endParaRPr lang="en-US"/>
          </a:p>
        </p:txBody>
      </p:sp>
      <p:sp>
        <p:nvSpPr>
          <p:cNvPr id="17" name="Freeform 17"/>
          <p:cNvSpPr/>
          <p:nvPr/>
        </p:nvSpPr>
        <p:spPr>
          <a:xfrm>
            <a:off x="14430633" y="6208156"/>
            <a:ext cx="577494" cy="2119243"/>
          </a:xfrm>
          <a:custGeom>
            <a:avLst/>
            <a:gdLst/>
            <a:ahLst/>
            <a:cxnLst/>
            <a:rect l="l" t="t" r="r" b="b"/>
            <a:pathLst>
              <a:path w="577494" h="2119243">
                <a:moveTo>
                  <a:pt x="0" y="0"/>
                </a:moveTo>
                <a:lnTo>
                  <a:pt x="577493" y="0"/>
                </a:lnTo>
                <a:lnTo>
                  <a:pt x="577493" y="2119243"/>
                </a:lnTo>
                <a:lnTo>
                  <a:pt x="0" y="2119243"/>
                </a:lnTo>
                <a:lnTo>
                  <a:pt x="0" y="0"/>
                </a:lnTo>
                <a:close/>
              </a:path>
            </a:pathLst>
          </a:custGeom>
          <a:blipFill>
            <a:blip r:embed="rId9"/>
            <a:stretch>
              <a:fillRect/>
            </a:stretch>
          </a:blipFill>
        </p:spPr>
        <p:txBody>
          <a:bodyPr/>
          <a:lstStyle/>
          <a:p>
            <a:endParaRPr lang="en-US"/>
          </a:p>
        </p:txBody>
      </p:sp>
      <p:grpSp>
        <p:nvGrpSpPr>
          <p:cNvPr id="18" name="Group 18"/>
          <p:cNvGrpSpPr>
            <a:grpSpLocks noChangeAspect="1"/>
          </p:cNvGrpSpPr>
          <p:nvPr/>
        </p:nvGrpSpPr>
        <p:grpSpPr>
          <a:xfrm rot="455912">
            <a:off x="12488369" y="8056580"/>
            <a:ext cx="3793467" cy="5050506"/>
            <a:chOff x="0" y="0"/>
            <a:chExt cx="3663950" cy="4878070"/>
          </a:xfrm>
        </p:grpSpPr>
        <p:sp>
          <p:nvSpPr>
            <p:cNvPr id="19" name="Freeform 1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0"/>
              <a:stretch>
                <a:fillRect l="-51304" r="-51304"/>
              </a:stretch>
            </a:blipFill>
          </p:spPr>
          <p:txBody>
            <a:bodyPr/>
            <a:lstStyle/>
            <a:p>
              <a:endParaRPr lang="en-US"/>
            </a:p>
          </p:txBody>
        </p:sp>
        <p:sp>
          <p:nvSpPr>
            <p:cNvPr id="20" name="Freeform 2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US"/>
            </a:p>
          </p:txBody>
        </p:sp>
      </p:grpSp>
      <p:grpSp>
        <p:nvGrpSpPr>
          <p:cNvPr id="21" name="Group 21"/>
          <p:cNvGrpSpPr>
            <a:grpSpLocks noChangeAspect="1"/>
          </p:cNvGrpSpPr>
          <p:nvPr/>
        </p:nvGrpSpPr>
        <p:grpSpPr>
          <a:xfrm rot="455912">
            <a:off x="8338745" y="7504721"/>
            <a:ext cx="3793467" cy="5050506"/>
            <a:chOff x="0" y="0"/>
            <a:chExt cx="3663950" cy="4878070"/>
          </a:xfrm>
        </p:grpSpPr>
        <p:sp>
          <p:nvSpPr>
            <p:cNvPr id="22" name="Freeform 22"/>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1"/>
              <a:stretch>
                <a:fillRect l="-39147" r="-39147"/>
              </a:stretch>
            </a:blipFill>
          </p:spPr>
          <p:txBody>
            <a:bodyPr/>
            <a:lstStyle/>
            <a:p>
              <a:endParaRPr lang="en-US"/>
            </a:p>
          </p:txBody>
        </p:sp>
        <p:sp>
          <p:nvSpPr>
            <p:cNvPr id="23" name="Freeform 23"/>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endParaRPr lang="en-US"/>
            </a:p>
          </p:txBody>
        </p:sp>
      </p:grpSp>
      <p:sp>
        <p:nvSpPr>
          <p:cNvPr id="24" name="Freeform 24"/>
          <p:cNvSpPr/>
          <p:nvPr/>
        </p:nvSpPr>
        <p:spPr>
          <a:xfrm rot="1805913">
            <a:off x="15489701" y="8263739"/>
            <a:ext cx="1549187" cy="499613"/>
          </a:xfrm>
          <a:custGeom>
            <a:avLst/>
            <a:gdLst/>
            <a:ahLst/>
            <a:cxnLst/>
            <a:rect l="l" t="t" r="r" b="b"/>
            <a:pathLst>
              <a:path w="1549187" h="499613">
                <a:moveTo>
                  <a:pt x="0" y="0"/>
                </a:moveTo>
                <a:lnTo>
                  <a:pt x="1549186" y="0"/>
                </a:lnTo>
                <a:lnTo>
                  <a:pt x="1549186" y="499613"/>
                </a:lnTo>
                <a:lnTo>
                  <a:pt x="0" y="499613"/>
                </a:lnTo>
                <a:lnTo>
                  <a:pt x="0" y="0"/>
                </a:lnTo>
                <a:close/>
              </a:path>
            </a:pathLst>
          </a:custGeom>
          <a:blipFill>
            <a:blip r:embed="rId8">
              <a:alphaModFix amt="30000"/>
            </a:blip>
            <a:stretch>
              <a:fillRect/>
            </a:stretch>
          </a:blipFill>
        </p:spPr>
        <p:txBody>
          <a:bodyPr/>
          <a:lstStyle/>
          <a:p>
            <a:endParaRPr lang="en-US"/>
          </a:p>
        </p:txBody>
      </p:sp>
      <p:sp>
        <p:nvSpPr>
          <p:cNvPr id="25" name="Freeform 25"/>
          <p:cNvSpPr/>
          <p:nvPr/>
        </p:nvSpPr>
        <p:spPr>
          <a:xfrm>
            <a:off x="1145927" y="-962339"/>
            <a:ext cx="7127820" cy="2147256"/>
          </a:xfrm>
          <a:custGeom>
            <a:avLst/>
            <a:gdLst/>
            <a:ahLst/>
            <a:cxnLst/>
            <a:rect l="l" t="t" r="r" b="b"/>
            <a:pathLst>
              <a:path w="7127820" h="2147256">
                <a:moveTo>
                  <a:pt x="0" y="0"/>
                </a:moveTo>
                <a:lnTo>
                  <a:pt x="7127820" y="0"/>
                </a:lnTo>
                <a:lnTo>
                  <a:pt x="7127820" y="2147256"/>
                </a:lnTo>
                <a:lnTo>
                  <a:pt x="0" y="2147256"/>
                </a:lnTo>
                <a:lnTo>
                  <a:pt x="0" y="0"/>
                </a:lnTo>
                <a:close/>
              </a:path>
            </a:pathLst>
          </a:custGeom>
          <a:blipFill>
            <a:blip r:embed="rId12"/>
            <a:stretch>
              <a:fillRect/>
            </a:stretch>
          </a:blipFill>
        </p:spPr>
        <p:txBody>
          <a:bodyPr/>
          <a:lstStyle/>
          <a:p>
            <a:endParaRPr lang="en-US"/>
          </a:p>
        </p:txBody>
      </p:sp>
      <p:grpSp>
        <p:nvGrpSpPr>
          <p:cNvPr id="26" name="Group 26"/>
          <p:cNvGrpSpPr>
            <a:grpSpLocks noChangeAspect="1"/>
          </p:cNvGrpSpPr>
          <p:nvPr/>
        </p:nvGrpSpPr>
        <p:grpSpPr>
          <a:xfrm>
            <a:off x="784310" y="7528949"/>
            <a:ext cx="1595401" cy="1589169"/>
            <a:chOff x="0" y="0"/>
            <a:chExt cx="6502400" cy="6477000"/>
          </a:xfrm>
        </p:grpSpPr>
        <p:sp>
          <p:nvSpPr>
            <p:cNvPr id="27" name="Freeform 2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3"/>
              <a:stretch>
                <a:fillRect l="223" t="-4631" r="223" b="-20367"/>
              </a:stretch>
            </a:blipFill>
          </p:spPr>
          <p:txBody>
            <a:bodyPr/>
            <a:lstStyle/>
            <a:p>
              <a:endParaRPr lang="en-US"/>
            </a:p>
          </p:txBody>
        </p:sp>
        <p:sp>
          <p:nvSpPr>
            <p:cNvPr id="28" name="Freeform 2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29" name="Freeform 29"/>
          <p:cNvSpPr/>
          <p:nvPr/>
        </p:nvSpPr>
        <p:spPr>
          <a:xfrm rot="-1179041">
            <a:off x="10862181" y="2008367"/>
            <a:ext cx="1549187" cy="499613"/>
          </a:xfrm>
          <a:custGeom>
            <a:avLst/>
            <a:gdLst/>
            <a:ahLst/>
            <a:cxnLst/>
            <a:rect l="l" t="t" r="r" b="b"/>
            <a:pathLst>
              <a:path w="1549187" h="499613">
                <a:moveTo>
                  <a:pt x="0" y="0"/>
                </a:moveTo>
                <a:lnTo>
                  <a:pt x="1549186" y="0"/>
                </a:lnTo>
                <a:lnTo>
                  <a:pt x="1549186" y="499613"/>
                </a:lnTo>
                <a:lnTo>
                  <a:pt x="0" y="499613"/>
                </a:lnTo>
                <a:lnTo>
                  <a:pt x="0" y="0"/>
                </a:lnTo>
                <a:close/>
              </a:path>
            </a:pathLst>
          </a:custGeom>
          <a:blipFill>
            <a:blip r:embed="rId8">
              <a:alphaModFix amt="30000"/>
            </a:blip>
            <a:stretch>
              <a:fillRect/>
            </a:stretch>
          </a:blipFill>
        </p:spPr>
        <p:txBody>
          <a:bodyPr/>
          <a:lstStyle/>
          <a:p>
            <a:endParaRPr lang="en-US"/>
          </a:p>
        </p:txBody>
      </p:sp>
      <p:sp>
        <p:nvSpPr>
          <p:cNvPr id="30" name="TextBox 30"/>
          <p:cNvSpPr txBox="1"/>
          <p:nvPr/>
        </p:nvSpPr>
        <p:spPr>
          <a:xfrm>
            <a:off x="784310" y="3905438"/>
            <a:ext cx="9938162" cy="1174497"/>
          </a:xfrm>
          <a:prstGeom prst="rect">
            <a:avLst/>
          </a:prstGeom>
        </p:spPr>
        <p:txBody>
          <a:bodyPr lIns="0" tIns="0" rIns="0" bIns="0" rtlCol="0" anchor="t">
            <a:spAutoFit/>
          </a:bodyPr>
          <a:lstStyle/>
          <a:p>
            <a:pPr>
              <a:lnSpc>
                <a:spcPts val="9443"/>
              </a:lnSpc>
            </a:pPr>
            <a:r>
              <a:rPr lang="en-US" sz="7554">
                <a:solidFill>
                  <a:srgbClr val="EBCE6E"/>
                </a:solidFill>
                <a:latin typeface="TAN Angleton"/>
              </a:rPr>
              <a:t>VISION BOARD   </a:t>
            </a:r>
          </a:p>
        </p:txBody>
      </p:sp>
      <p:sp>
        <p:nvSpPr>
          <p:cNvPr id="31" name="TextBox 31"/>
          <p:cNvSpPr txBox="1"/>
          <p:nvPr/>
        </p:nvSpPr>
        <p:spPr>
          <a:xfrm>
            <a:off x="916636" y="6219677"/>
            <a:ext cx="12535473" cy="512961"/>
          </a:xfrm>
          <a:prstGeom prst="rect">
            <a:avLst/>
          </a:prstGeom>
        </p:spPr>
        <p:txBody>
          <a:bodyPr lIns="0" tIns="0" rIns="0" bIns="0" rtlCol="0" anchor="t">
            <a:spAutoFit/>
          </a:bodyPr>
          <a:lstStyle/>
          <a:p>
            <a:pPr>
              <a:lnSpc>
                <a:spcPts val="3985"/>
              </a:lnSpc>
            </a:pPr>
            <a:r>
              <a:rPr lang="en-US" sz="3623" spc="202" dirty="0">
                <a:solidFill>
                  <a:srgbClr val="FFFFFF"/>
                </a:solidFill>
                <a:latin typeface="Georgia" panose="02040502050405020303" pitchFamily="18" charset="0"/>
              </a:rPr>
              <a:t>Create a vision for your best year yet!</a:t>
            </a:r>
          </a:p>
        </p:txBody>
      </p:sp>
      <p:sp>
        <p:nvSpPr>
          <p:cNvPr id="32" name="TextBox 32"/>
          <p:cNvSpPr txBox="1"/>
          <p:nvPr/>
        </p:nvSpPr>
        <p:spPr>
          <a:xfrm>
            <a:off x="784310" y="2074761"/>
            <a:ext cx="5243534" cy="2009511"/>
          </a:xfrm>
          <a:prstGeom prst="rect">
            <a:avLst/>
          </a:prstGeom>
        </p:spPr>
        <p:txBody>
          <a:bodyPr lIns="0" tIns="0" rIns="0" bIns="0" rtlCol="0" anchor="t">
            <a:spAutoFit/>
          </a:bodyPr>
          <a:lstStyle/>
          <a:p>
            <a:pPr>
              <a:lnSpc>
                <a:spcPts val="16088"/>
              </a:lnSpc>
            </a:pPr>
            <a:r>
              <a:rPr lang="en-US" sz="12870">
                <a:solidFill>
                  <a:srgbClr val="EBCE6E"/>
                </a:solidFill>
                <a:latin typeface="TAN Angleton"/>
              </a:rPr>
              <a:t>2024</a:t>
            </a:r>
          </a:p>
        </p:txBody>
      </p:sp>
      <p:sp>
        <p:nvSpPr>
          <p:cNvPr id="33" name="TextBox 33"/>
          <p:cNvSpPr txBox="1"/>
          <p:nvPr/>
        </p:nvSpPr>
        <p:spPr>
          <a:xfrm>
            <a:off x="2701918" y="7930241"/>
            <a:ext cx="4015837" cy="923330"/>
          </a:xfrm>
          <a:prstGeom prst="rect">
            <a:avLst/>
          </a:prstGeom>
        </p:spPr>
        <p:txBody>
          <a:bodyPr lIns="0" tIns="0" rIns="0" bIns="0" rtlCol="0" anchor="t">
            <a:spAutoFit/>
          </a:bodyPr>
          <a:lstStyle/>
          <a:p>
            <a:pPr>
              <a:lnSpc>
                <a:spcPts val="3635"/>
              </a:lnSpc>
            </a:pPr>
            <a:r>
              <a:rPr lang="en-US" sz="3304" spc="185" dirty="0">
                <a:solidFill>
                  <a:srgbClr val="EBCE6E"/>
                </a:solidFill>
                <a:latin typeface="Georgia" panose="02040502050405020303" pitchFamily="18" charset="0"/>
              </a:rPr>
              <a:t>Dr. Kristy K. Taylor</a:t>
            </a:r>
          </a:p>
        </p:txBody>
      </p:sp>
      <p:sp>
        <p:nvSpPr>
          <p:cNvPr id="34" name="TextBox 34"/>
          <p:cNvSpPr txBox="1"/>
          <p:nvPr/>
        </p:nvSpPr>
        <p:spPr>
          <a:xfrm>
            <a:off x="3719929" y="8413972"/>
            <a:ext cx="1440543" cy="743793"/>
          </a:xfrm>
          <a:prstGeom prst="rect">
            <a:avLst/>
          </a:prstGeom>
        </p:spPr>
        <p:txBody>
          <a:bodyPr lIns="0" tIns="0" rIns="0" bIns="0" rtlCol="0" anchor="t">
            <a:spAutoFit/>
          </a:bodyPr>
          <a:lstStyle/>
          <a:p>
            <a:pPr>
              <a:lnSpc>
                <a:spcPts val="2928"/>
              </a:lnSpc>
            </a:pPr>
            <a:r>
              <a:rPr lang="en-US" sz="2662" spc="149" dirty="0">
                <a:solidFill>
                  <a:srgbClr val="FFFFFF"/>
                </a:solidFill>
                <a:latin typeface="Georgia" panose="02040502050405020303" pitchFamily="18" charset="0"/>
              </a:rPr>
              <a:t>Live Host</a:t>
            </a:r>
          </a:p>
        </p:txBody>
      </p:sp>
      <p:sp>
        <p:nvSpPr>
          <p:cNvPr id="35" name="Freeform 35"/>
          <p:cNvSpPr/>
          <p:nvPr/>
        </p:nvSpPr>
        <p:spPr>
          <a:xfrm rot="480873">
            <a:off x="16839961" y="2615368"/>
            <a:ext cx="1549187" cy="499613"/>
          </a:xfrm>
          <a:custGeom>
            <a:avLst/>
            <a:gdLst/>
            <a:ahLst/>
            <a:cxnLst/>
            <a:rect l="l" t="t" r="r" b="b"/>
            <a:pathLst>
              <a:path w="1549187" h="499613">
                <a:moveTo>
                  <a:pt x="0" y="0"/>
                </a:moveTo>
                <a:lnTo>
                  <a:pt x="1549186" y="0"/>
                </a:lnTo>
                <a:lnTo>
                  <a:pt x="1549186" y="499613"/>
                </a:lnTo>
                <a:lnTo>
                  <a:pt x="0" y="499613"/>
                </a:lnTo>
                <a:lnTo>
                  <a:pt x="0" y="0"/>
                </a:lnTo>
                <a:close/>
              </a:path>
            </a:pathLst>
          </a:custGeom>
          <a:blipFill>
            <a:blip r:embed="rId8">
              <a:alphaModFix amt="30000"/>
            </a:blip>
            <a:stretch>
              <a:fillRect/>
            </a:stretch>
          </a:blipFill>
        </p:spPr>
        <p:txBody>
          <a:bodyPr/>
          <a:lstStyle/>
          <a:p>
            <a:endParaRPr lang="en-US"/>
          </a:p>
        </p:txBody>
      </p:sp>
      <p:sp>
        <p:nvSpPr>
          <p:cNvPr id="36" name="Freeform 36"/>
          <p:cNvSpPr/>
          <p:nvPr/>
        </p:nvSpPr>
        <p:spPr>
          <a:xfrm rot="-1179041">
            <a:off x="8193467" y="7338568"/>
            <a:ext cx="1549187" cy="499613"/>
          </a:xfrm>
          <a:custGeom>
            <a:avLst/>
            <a:gdLst/>
            <a:ahLst/>
            <a:cxnLst/>
            <a:rect l="l" t="t" r="r" b="b"/>
            <a:pathLst>
              <a:path w="1549187" h="499613">
                <a:moveTo>
                  <a:pt x="0" y="0"/>
                </a:moveTo>
                <a:lnTo>
                  <a:pt x="1549186" y="0"/>
                </a:lnTo>
                <a:lnTo>
                  <a:pt x="1549186" y="499613"/>
                </a:lnTo>
                <a:lnTo>
                  <a:pt x="0" y="499613"/>
                </a:lnTo>
                <a:lnTo>
                  <a:pt x="0" y="0"/>
                </a:lnTo>
                <a:close/>
              </a:path>
            </a:pathLst>
          </a:custGeom>
          <a:blipFill>
            <a:blip r:embed="rId8">
              <a:alphaModFix amt="30000"/>
            </a:blip>
            <a:stretch>
              <a:fillRect/>
            </a:stretch>
          </a:blipFill>
        </p:spPr>
        <p:txBody>
          <a:bodyPr/>
          <a:lstStyle/>
          <a:p>
            <a:endParaRPr lang="en-US"/>
          </a:p>
        </p:txBody>
      </p:sp>
      <p:sp>
        <p:nvSpPr>
          <p:cNvPr id="37" name="Freeform 37"/>
          <p:cNvSpPr/>
          <p:nvPr/>
        </p:nvSpPr>
        <p:spPr>
          <a:xfrm rot="-10500135">
            <a:off x="14065589" y="1807126"/>
            <a:ext cx="1040721" cy="335632"/>
          </a:xfrm>
          <a:custGeom>
            <a:avLst/>
            <a:gdLst/>
            <a:ahLst/>
            <a:cxnLst/>
            <a:rect l="l" t="t" r="r" b="b"/>
            <a:pathLst>
              <a:path w="1040721" h="335632">
                <a:moveTo>
                  <a:pt x="0" y="0"/>
                </a:moveTo>
                <a:lnTo>
                  <a:pt x="1040721" y="0"/>
                </a:lnTo>
                <a:lnTo>
                  <a:pt x="1040721" y="335632"/>
                </a:lnTo>
                <a:lnTo>
                  <a:pt x="0" y="335632"/>
                </a:lnTo>
                <a:lnTo>
                  <a:pt x="0" y="0"/>
                </a:lnTo>
                <a:close/>
              </a:path>
            </a:pathLst>
          </a:custGeom>
          <a:blipFill>
            <a:blip r:embed="rId8">
              <a:alphaModFix amt="35000"/>
            </a:blip>
            <a:stretch>
              <a:fillRect/>
            </a:stretch>
          </a:blipFill>
        </p:spPr>
        <p:txBody>
          <a:bodyPr/>
          <a:lstStyle/>
          <a:p>
            <a:endParaRPr lang="en-US"/>
          </a:p>
        </p:txBody>
      </p:sp>
      <p:sp>
        <p:nvSpPr>
          <p:cNvPr id="38" name="TextBox 38"/>
          <p:cNvSpPr txBox="1"/>
          <p:nvPr/>
        </p:nvSpPr>
        <p:spPr>
          <a:xfrm>
            <a:off x="916636" y="5051361"/>
            <a:ext cx="9938162" cy="1174497"/>
          </a:xfrm>
          <a:prstGeom prst="rect">
            <a:avLst/>
          </a:prstGeom>
        </p:spPr>
        <p:txBody>
          <a:bodyPr lIns="0" tIns="0" rIns="0" bIns="0" rtlCol="0" anchor="t">
            <a:spAutoFit/>
          </a:bodyPr>
          <a:lstStyle/>
          <a:p>
            <a:pPr>
              <a:lnSpc>
                <a:spcPts val="9443"/>
              </a:lnSpc>
            </a:pPr>
            <a:r>
              <a:rPr lang="en-US" sz="7554">
                <a:solidFill>
                  <a:srgbClr val="EBCE6E"/>
                </a:solidFill>
                <a:latin typeface="TAN Angleton"/>
              </a:rPr>
              <a:t>PARTY   </a:t>
            </a:r>
          </a:p>
        </p:txBody>
      </p:sp>
      <p:sp>
        <p:nvSpPr>
          <p:cNvPr id="39" name="Freeform 39"/>
          <p:cNvSpPr/>
          <p:nvPr/>
        </p:nvSpPr>
        <p:spPr>
          <a:xfrm>
            <a:off x="16599099" y="8003983"/>
            <a:ext cx="3101705" cy="3160973"/>
          </a:xfrm>
          <a:custGeom>
            <a:avLst/>
            <a:gdLst/>
            <a:ahLst/>
            <a:cxnLst/>
            <a:rect l="l" t="t" r="r" b="b"/>
            <a:pathLst>
              <a:path w="3101705" h="3160973">
                <a:moveTo>
                  <a:pt x="0" y="0"/>
                </a:moveTo>
                <a:lnTo>
                  <a:pt x="3101704" y="0"/>
                </a:lnTo>
                <a:lnTo>
                  <a:pt x="3101704" y="3160973"/>
                </a:lnTo>
                <a:lnTo>
                  <a:pt x="0" y="3160973"/>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874" b="-41874"/>
            </a:stretch>
          </a:blipFill>
        </p:spPr>
        <p:txBody>
          <a:bodyPr/>
          <a:lstStyle/>
          <a:p>
            <a:endParaRPr lang="en-US"/>
          </a:p>
        </p:txBody>
      </p:sp>
      <p:sp>
        <p:nvSpPr>
          <p:cNvPr id="3" name="Freeform 3"/>
          <p:cNvSpPr/>
          <p:nvPr/>
        </p:nvSpPr>
        <p:spPr>
          <a:xfrm>
            <a:off x="1145927" y="-962339"/>
            <a:ext cx="7127820" cy="2147256"/>
          </a:xfrm>
          <a:custGeom>
            <a:avLst/>
            <a:gdLst/>
            <a:ahLst/>
            <a:cxnLst/>
            <a:rect l="l" t="t" r="r" b="b"/>
            <a:pathLst>
              <a:path w="7127820" h="2147256">
                <a:moveTo>
                  <a:pt x="0" y="0"/>
                </a:moveTo>
                <a:lnTo>
                  <a:pt x="7127820" y="0"/>
                </a:lnTo>
                <a:lnTo>
                  <a:pt x="7127820" y="2147256"/>
                </a:lnTo>
                <a:lnTo>
                  <a:pt x="0" y="21472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144000" y="447773"/>
            <a:ext cx="10479302" cy="1395065"/>
            <a:chOff x="0" y="0"/>
            <a:chExt cx="13972403" cy="1860085"/>
          </a:xfrm>
        </p:grpSpPr>
        <p:grpSp>
          <p:nvGrpSpPr>
            <p:cNvPr id="5" name="Group 5"/>
            <p:cNvGrpSpPr/>
            <p:nvPr/>
          </p:nvGrpSpPr>
          <p:grpSpPr>
            <a:xfrm>
              <a:off x="0" y="0"/>
              <a:ext cx="13972403" cy="982858"/>
              <a:chOff x="0" y="0"/>
              <a:chExt cx="1738690" cy="122304"/>
            </a:xfrm>
          </p:grpSpPr>
          <p:sp>
            <p:nvSpPr>
              <p:cNvPr id="6" name="Freeform 6"/>
              <p:cNvSpPr/>
              <p:nvPr/>
            </p:nvSpPr>
            <p:spPr>
              <a:xfrm>
                <a:off x="0" y="0"/>
                <a:ext cx="1738690" cy="122304"/>
              </a:xfrm>
              <a:custGeom>
                <a:avLst/>
                <a:gdLst/>
                <a:ahLst/>
                <a:cxnLst/>
                <a:rect l="l" t="t" r="r" b="b"/>
                <a:pathLst>
                  <a:path w="1738690" h="122304">
                    <a:moveTo>
                      <a:pt x="203200" y="0"/>
                    </a:moveTo>
                    <a:lnTo>
                      <a:pt x="1738690" y="0"/>
                    </a:lnTo>
                    <a:lnTo>
                      <a:pt x="1535490" y="122304"/>
                    </a:lnTo>
                    <a:lnTo>
                      <a:pt x="0" y="122304"/>
                    </a:lnTo>
                    <a:lnTo>
                      <a:pt x="203200" y="0"/>
                    </a:lnTo>
                    <a:close/>
                  </a:path>
                </a:pathLst>
              </a:custGeom>
              <a:solidFill>
                <a:srgbClr val="F1D487"/>
              </a:solidFill>
            </p:spPr>
            <p:txBody>
              <a:bodyPr/>
              <a:lstStyle/>
              <a:p>
                <a:endParaRPr lang="en-US"/>
              </a:p>
            </p:txBody>
          </p:sp>
          <p:sp>
            <p:nvSpPr>
              <p:cNvPr id="7" name="TextBox 7"/>
              <p:cNvSpPr txBox="1"/>
              <p:nvPr/>
            </p:nvSpPr>
            <p:spPr>
              <a:xfrm>
                <a:off x="101600" y="-9525"/>
                <a:ext cx="1535490" cy="131829"/>
              </a:xfrm>
              <a:prstGeom prst="rect">
                <a:avLst/>
              </a:prstGeom>
            </p:spPr>
            <p:txBody>
              <a:bodyPr lIns="50800" tIns="50800" rIns="50800" bIns="50800" rtlCol="0" anchor="ctr"/>
              <a:lstStyle/>
              <a:p>
                <a:pPr algn="ctr">
                  <a:lnSpc>
                    <a:spcPts val="3131"/>
                  </a:lnSpc>
                </a:pPr>
                <a:endParaRPr/>
              </a:p>
            </p:txBody>
          </p:sp>
        </p:grpSp>
        <p:sp>
          <p:nvSpPr>
            <p:cNvPr id="8" name="TextBox 8"/>
            <p:cNvSpPr txBox="1"/>
            <p:nvPr/>
          </p:nvSpPr>
          <p:spPr>
            <a:xfrm>
              <a:off x="2740265" y="47625"/>
              <a:ext cx="8700858" cy="1812460"/>
            </a:xfrm>
            <a:prstGeom prst="rect">
              <a:avLst/>
            </a:prstGeom>
          </p:spPr>
          <p:txBody>
            <a:bodyPr lIns="0" tIns="0" rIns="0" bIns="0" rtlCol="0" anchor="t">
              <a:spAutoFit/>
            </a:bodyPr>
            <a:lstStyle/>
            <a:p>
              <a:pPr>
                <a:lnSpc>
                  <a:spcPts val="5333"/>
                </a:lnSpc>
              </a:pPr>
              <a:r>
                <a:rPr lang="en-US" sz="4849" spc="271" dirty="0">
                  <a:solidFill>
                    <a:srgbClr val="000000"/>
                  </a:solidFill>
                  <a:latin typeface="Georgia" panose="02040502050405020303" pitchFamily="18" charset="0"/>
                </a:rPr>
                <a:t>MEET OUR SPEAKERS</a:t>
              </a:r>
            </a:p>
          </p:txBody>
        </p:sp>
      </p:grpSp>
      <p:grpSp>
        <p:nvGrpSpPr>
          <p:cNvPr id="9" name="Group 9"/>
          <p:cNvGrpSpPr/>
          <p:nvPr/>
        </p:nvGrpSpPr>
        <p:grpSpPr>
          <a:xfrm rot="5400000">
            <a:off x="-875261" y="4388587"/>
            <a:ext cx="6714644" cy="3882493"/>
            <a:chOff x="0" y="0"/>
            <a:chExt cx="1712914" cy="990429"/>
          </a:xfrm>
        </p:grpSpPr>
        <p:sp>
          <p:nvSpPr>
            <p:cNvPr id="10" name="Freeform 10"/>
            <p:cNvSpPr/>
            <p:nvPr/>
          </p:nvSpPr>
          <p:spPr>
            <a:xfrm>
              <a:off x="0" y="0"/>
              <a:ext cx="1712914" cy="990429"/>
            </a:xfrm>
            <a:custGeom>
              <a:avLst/>
              <a:gdLst/>
              <a:ahLst/>
              <a:cxnLst/>
              <a:rect l="l" t="t" r="r" b="b"/>
              <a:pathLst>
                <a:path w="1712914" h="990429">
                  <a:moveTo>
                    <a:pt x="23060" y="0"/>
                  </a:moveTo>
                  <a:lnTo>
                    <a:pt x="1689854" y="0"/>
                  </a:lnTo>
                  <a:cubicBezTo>
                    <a:pt x="1702590" y="0"/>
                    <a:pt x="1712914" y="10324"/>
                    <a:pt x="1712914" y="23060"/>
                  </a:cubicBezTo>
                  <a:lnTo>
                    <a:pt x="1712914" y="967369"/>
                  </a:lnTo>
                  <a:cubicBezTo>
                    <a:pt x="1712914" y="980105"/>
                    <a:pt x="1702590" y="990429"/>
                    <a:pt x="1689854" y="990429"/>
                  </a:cubicBezTo>
                  <a:lnTo>
                    <a:pt x="23060" y="990429"/>
                  </a:lnTo>
                  <a:cubicBezTo>
                    <a:pt x="10324" y="990429"/>
                    <a:pt x="0" y="980105"/>
                    <a:pt x="0" y="967369"/>
                  </a:cubicBezTo>
                  <a:lnTo>
                    <a:pt x="0" y="23060"/>
                  </a:lnTo>
                  <a:cubicBezTo>
                    <a:pt x="0" y="10324"/>
                    <a:pt x="10324" y="0"/>
                    <a:pt x="23060" y="0"/>
                  </a:cubicBezTo>
                  <a:close/>
                </a:path>
              </a:pathLst>
            </a:custGeom>
            <a:solidFill>
              <a:srgbClr val="FFFFFF">
                <a:alpha val="81961"/>
              </a:srgbClr>
            </a:solidFill>
            <a:ln w="38100" cap="sq">
              <a:solidFill>
                <a:srgbClr val="EBCE6E">
                  <a:alpha val="81961"/>
                </a:srgbClr>
              </a:solidFill>
              <a:prstDash val="solid"/>
              <a:miter/>
            </a:ln>
          </p:spPr>
          <p:txBody>
            <a:bodyPr/>
            <a:lstStyle/>
            <a:p>
              <a:endParaRPr lang="en-US"/>
            </a:p>
          </p:txBody>
        </p:sp>
        <p:sp>
          <p:nvSpPr>
            <p:cNvPr id="11" name="TextBox 11"/>
            <p:cNvSpPr txBox="1"/>
            <p:nvPr/>
          </p:nvSpPr>
          <p:spPr>
            <a:xfrm>
              <a:off x="0" y="-9525"/>
              <a:ext cx="1712914" cy="999954"/>
            </a:xfrm>
            <a:prstGeom prst="rect">
              <a:avLst/>
            </a:prstGeom>
          </p:spPr>
          <p:txBody>
            <a:bodyPr lIns="50800" tIns="50800" rIns="50800" bIns="50800" rtlCol="0" anchor="ctr"/>
            <a:lstStyle/>
            <a:p>
              <a:pPr algn="ctr">
                <a:lnSpc>
                  <a:spcPts val="2716"/>
                </a:lnSpc>
              </a:pPr>
              <a:endParaRPr/>
            </a:p>
          </p:txBody>
        </p:sp>
      </p:grpSp>
      <p:grpSp>
        <p:nvGrpSpPr>
          <p:cNvPr id="12" name="Group 12"/>
          <p:cNvGrpSpPr/>
          <p:nvPr/>
        </p:nvGrpSpPr>
        <p:grpSpPr>
          <a:xfrm>
            <a:off x="1340482" y="1567436"/>
            <a:ext cx="2159643" cy="2167773"/>
            <a:chOff x="0" y="0"/>
            <a:chExt cx="2879525" cy="2890363"/>
          </a:xfrm>
        </p:grpSpPr>
        <p:grpSp>
          <p:nvGrpSpPr>
            <p:cNvPr id="13" name="Group 13"/>
            <p:cNvGrpSpPr>
              <a:grpSpLocks noChangeAspect="1"/>
            </p:cNvGrpSpPr>
            <p:nvPr/>
          </p:nvGrpSpPr>
          <p:grpSpPr>
            <a:xfrm>
              <a:off x="67280" y="101381"/>
              <a:ext cx="2798537" cy="2787605"/>
              <a:chOff x="0" y="0"/>
              <a:chExt cx="6502400" cy="6477000"/>
            </a:xfrm>
          </p:grpSpPr>
          <p:sp>
            <p:nvSpPr>
              <p:cNvPr id="14" name="Freeform 1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174" r="223" b="-45425"/>
                </a:stretch>
              </a:blipFill>
            </p:spPr>
            <p:txBody>
              <a:bodyPr/>
              <a:lstStyle/>
              <a:p>
                <a:endParaRPr lang="en-US"/>
              </a:p>
            </p:txBody>
          </p:sp>
          <p:sp>
            <p:nvSpPr>
              <p:cNvPr id="15" name="Freeform 1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16" name="Freeform 16"/>
            <p:cNvSpPr/>
            <p:nvPr/>
          </p:nvSpPr>
          <p:spPr>
            <a:xfrm>
              <a:off x="0" y="0"/>
              <a:ext cx="2879525" cy="2890363"/>
            </a:xfrm>
            <a:custGeom>
              <a:avLst/>
              <a:gdLst/>
              <a:ahLst/>
              <a:cxnLst/>
              <a:rect l="l" t="t" r="r" b="b"/>
              <a:pathLst>
                <a:path w="2879525" h="2890363">
                  <a:moveTo>
                    <a:pt x="0" y="0"/>
                  </a:moveTo>
                  <a:lnTo>
                    <a:pt x="2879525" y="0"/>
                  </a:lnTo>
                  <a:lnTo>
                    <a:pt x="2879525" y="2890363"/>
                  </a:lnTo>
                  <a:lnTo>
                    <a:pt x="0" y="2890363"/>
                  </a:lnTo>
                  <a:lnTo>
                    <a:pt x="0" y="0"/>
                  </a:lnTo>
                  <a:close/>
                </a:path>
              </a:pathLst>
            </a:custGeom>
            <a:blipFill>
              <a:blip r:embed="rId5"/>
              <a:stretch>
                <a:fillRect/>
              </a:stretch>
            </a:blipFill>
          </p:spPr>
          <p:txBody>
            <a:bodyPr/>
            <a:lstStyle/>
            <a:p>
              <a:endParaRPr lang="en-US"/>
            </a:p>
          </p:txBody>
        </p:sp>
      </p:grpSp>
      <p:grpSp>
        <p:nvGrpSpPr>
          <p:cNvPr id="17" name="Group 17"/>
          <p:cNvGrpSpPr/>
          <p:nvPr/>
        </p:nvGrpSpPr>
        <p:grpSpPr>
          <a:xfrm rot="5400000">
            <a:off x="4896391" y="3088689"/>
            <a:ext cx="4114847" cy="3882493"/>
            <a:chOff x="0" y="0"/>
            <a:chExt cx="1049703" cy="990429"/>
          </a:xfrm>
        </p:grpSpPr>
        <p:sp>
          <p:nvSpPr>
            <p:cNvPr id="18" name="Freeform 18"/>
            <p:cNvSpPr/>
            <p:nvPr/>
          </p:nvSpPr>
          <p:spPr>
            <a:xfrm>
              <a:off x="0" y="0"/>
              <a:ext cx="1049703" cy="990429"/>
            </a:xfrm>
            <a:custGeom>
              <a:avLst/>
              <a:gdLst/>
              <a:ahLst/>
              <a:cxnLst/>
              <a:rect l="l" t="t" r="r" b="b"/>
              <a:pathLst>
                <a:path w="1049703" h="990429">
                  <a:moveTo>
                    <a:pt x="37629" y="0"/>
                  </a:moveTo>
                  <a:lnTo>
                    <a:pt x="1012074" y="0"/>
                  </a:lnTo>
                  <a:cubicBezTo>
                    <a:pt x="1022054" y="0"/>
                    <a:pt x="1031625" y="3964"/>
                    <a:pt x="1038681" y="11021"/>
                  </a:cubicBezTo>
                  <a:cubicBezTo>
                    <a:pt x="1045738" y="18078"/>
                    <a:pt x="1049703" y="27649"/>
                    <a:pt x="1049703" y="37629"/>
                  </a:cubicBezTo>
                  <a:lnTo>
                    <a:pt x="1049703" y="952800"/>
                  </a:lnTo>
                  <a:cubicBezTo>
                    <a:pt x="1049703" y="962780"/>
                    <a:pt x="1045738" y="972351"/>
                    <a:pt x="1038681" y="979408"/>
                  </a:cubicBezTo>
                  <a:cubicBezTo>
                    <a:pt x="1031625" y="986464"/>
                    <a:pt x="1022054" y="990429"/>
                    <a:pt x="1012074" y="990429"/>
                  </a:cubicBezTo>
                  <a:lnTo>
                    <a:pt x="37629" y="990429"/>
                  </a:lnTo>
                  <a:cubicBezTo>
                    <a:pt x="27649" y="990429"/>
                    <a:pt x="18078" y="986464"/>
                    <a:pt x="11021" y="979408"/>
                  </a:cubicBezTo>
                  <a:cubicBezTo>
                    <a:pt x="3964" y="972351"/>
                    <a:pt x="0" y="962780"/>
                    <a:pt x="0" y="952800"/>
                  </a:cubicBezTo>
                  <a:lnTo>
                    <a:pt x="0" y="37629"/>
                  </a:lnTo>
                  <a:cubicBezTo>
                    <a:pt x="0" y="27649"/>
                    <a:pt x="3964" y="18078"/>
                    <a:pt x="11021" y="11021"/>
                  </a:cubicBezTo>
                  <a:cubicBezTo>
                    <a:pt x="18078" y="3964"/>
                    <a:pt x="27649" y="0"/>
                    <a:pt x="37629" y="0"/>
                  </a:cubicBezTo>
                  <a:close/>
                </a:path>
              </a:pathLst>
            </a:custGeom>
            <a:solidFill>
              <a:srgbClr val="FFFFFF">
                <a:alpha val="81961"/>
              </a:srgbClr>
            </a:solidFill>
            <a:ln w="38100" cap="sq">
              <a:solidFill>
                <a:srgbClr val="EBCE6E">
                  <a:alpha val="81961"/>
                </a:srgbClr>
              </a:solidFill>
              <a:prstDash val="solid"/>
              <a:miter/>
            </a:ln>
          </p:spPr>
          <p:txBody>
            <a:bodyPr/>
            <a:lstStyle/>
            <a:p>
              <a:endParaRPr lang="en-US"/>
            </a:p>
          </p:txBody>
        </p:sp>
        <p:sp>
          <p:nvSpPr>
            <p:cNvPr id="19" name="TextBox 19"/>
            <p:cNvSpPr txBox="1"/>
            <p:nvPr/>
          </p:nvSpPr>
          <p:spPr>
            <a:xfrm>
              <a:off x="0" y="-9525"/>
              <a:ext cx="1049703" cy="999954"/>
            </a:xfrm>
            <a:prstGeom prst="rect">
              <a:avLst/>
            </a:prstGeom>
          </p:spPr>
          <p:txBody>
            <a:bodyPr lIns="50800" tIns="50800" rIns="50800" bIns="50800" rtlCol="0" anchor="ctr"/>
            <a:lstStyle/>
            <a:p>
              <a:pPr algn="ctr">
                <a:lnSpc>
                  <a:spcPts val="2956"/>
                </a:lnSpc>
              </a:pPr>
              <a:endParaRPr/>
            </a:p>
          </p:txBody>
        </p:sp>
      </p:grpSp>
      <p:grpSp>
        <p:nvGrpSpPr>
          <p:cNvPr id="20" name="Group 20"/>
          <p:cNvGrpSpPr/>
          <p:nvPr/>
        </p:nvGrpSpPr>
        <p:grpSpPr>
          <a:xfrm>
            <a:off x="5812236" y="1567436"/>
            <a:ext cx="2148759" cy="2167773"/>
            <a:chOff x="0" y="0"/>
            <a:chExt cx="2865013" cy="2890363"/>
          </a:xfrm>
        </p:grpSpPr>
        <p:grpSp>
          <p:nvGrpSpPr>
            <p:cNvPr id="21" name="Group 21"/>
            <p:cNvGrpSpPr/>
            <p:nvPr/>
          </p:nvGrpSpPr>
          <p:grpSpPr>
            <a:xfrm>
              <a:off x="124598" y="116807"/>
              <a:ext cx="2674115" cy="2681199"/>
              <a:chOff x="0" y="0"/>
              <a:chExt cx="847785" cy="850031"/>
            </a:xfrm>
          </p:grpSpPr>
          <p:sp>
            <p:nvSpPr>
              <p:cNvPr id="22" name="Freeform 2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23" name="TextBox 23"/>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24" name="Group 24"/>
            <p:cNvGrpSpPr>
              <a:grpSpLocks noChangeAspect="1"/>
            </p:cNvGrpSpPr>
            <p:nvPr/>
          </p:nvGrpSpPr>
          <p:grpSpPr>
            <a:xfrm>
              <a:off x="69423" y="116807"/>
              <a:ext cx="2784433" cy="2773557"/>
              <a:chOff x="0" y="0"/>
              <a:chExt cx="6502400" cy="6477000"/>
            </a:xfrm>
          </p:grpSpPr>
          <p:sp>
            <p:nvSpPr>
              <p:cNvPr id="25" name="Freeform 2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223"/>
                </a:stretch>
              </a:blipFill>
            </p:spPr>
            <p:txBody>
              <a:bodyPr/>
              <a:lstStyle/>
              <a:p>
                <a:endParaRPr lang="en-US"/>
              </a:p>
            </p:txBody>
          </p:sp>
          <p:sp>
            <p:nvSpPr>
              <p:cNvPr id="26" name="Freeform 2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27" name="Freeform 27"/>
            <p:cNvSpPr/>
            <p:nvPr/>
          </p:nvSpPr>
          <p:spPr>
            <a:xfrm>
              <a:off x="0" y="0"/>
              <a:ext cx="2865013" cy="2875797"/>
            </a:xfrm>
            <a:custGeom>
              <a:avLst/>
              <a:gdLst/>
              <a:ahLst/>
              <a:cxnLst/>
              <a:rect l="l" t="t" r="r" b="b"/>
              <a:pathLst>
                <a:path w="2865013" h="2875797">
                  <a:moveTo>
                    <a:pt x="0" y="0"/>
                  </a:moveTo>
                  <a:lnTo>
                    <a:pt x="2865013" y="0"/>
                  </a:lnTo>
                  <a:lnTo>
                    <a:pt x="2865013" y="2875797"/>
                  </a:lnTo>
                  <a:lnTo>
                    <a:pt x="0" y="2875797"/>
                  </a:lnTo>
                  <a:lnTo>
                    <a:pt x="0" y="0"/>
                  </a:lnTo>
                  <a:close/>
                </a:path>
              </a:pathLst>
            </a:custGeom>
            <a:blipFill>
              <a:blip r:embed="rId5"/>
              <a:stretch>
                <a:fillRect/>
              </a:stretch>
            </a:blipFill>
          </p:spPr>
          <p:txBody>
            <a:bodyPr/>
            <a:lstStyle/>
            <a:p>
              <a:endParaRPr lang="en-US"/>
            </a:p>
          </p:txBody>
        </p:sp>
      </p:grpSp>
      <p:grpSp>
        <p:nvGrpSpPr>
          <p:cNvPr id="28" name="Group 28"/>
          <p:cNvGrpSpPr/>
          <p:nvPr/>
        </p:nvGrpSpPr>
        <p:grpSpPr>
          <a:xfrm rot="5400000">
            <a:off x="8977444" y="3479391"/>
            <a:ext cx="4896251" cy="3882493"/>
            <a:chOff x="0" y="0"/>
            <a:chExt cx="1249040" cy="990429"/>
          </a:xfrm>
        </p:grpSpPr>
        <p:sp>
          <p:nvSpPr>
            <p:cNvPr id="29" name="Freeform 29"/>
            <p:cNvSpPr/>
            <p:nvPr/>
          </p:nvSpPr>
          <p:spPr>
            <a:xfrm>
              <a:off x="0" y="0"/>
              <a:ext cx="1249040" cy="990429"/>
            </a:xfrm>
            <a:custGeom>
              <a:avLst/>
              <a:gdLst/>
              <a:ahLst/>
              <a:cxnLst/>
              <a:rect l="l" t="t" r="r" b="b"/>
              <a:pathLst>
                <a:path w="1249040" h="990429">
                  <a:moveTo>
                    <a:pt x="31624" y="0"/>
                  </a:moveTo>
                  <a:lnTo>
                    <a:pt x="1217416" y="0"/>
                  </a:lnTo>
                  <a:cubicBezTo>
                    <a:pt x="1225803" y="0"/>
                    <a:pt x="1233847" y="3332"/>
                    <a:pt x="1239777" y="9262"/>
                  </a:cubicBezTo>
                  <a:cubicBezTo>
                    <a:pt x="1245708" y="15193"/>
                    <a:pt x="1249040" y="23237"/>
                    <a:pt x="1249040" y="31624"/>
                  </a:cubicBezTo>
                  <a:lnTo>
                    <a:pt x="1249040" y="958805"/>
                  </a:lnTo>
                  <a:cubicBezTo>
                    <a:pt x="1249040" y="967192"/>
                    <a:pt x="1245708" y="975236"/>
                    <a:pt x="1239777" y="981166"/>
                  </a:cubicBezTo>
                  <a:cubicBezTo>
                    <a:pt x="1233847" y="987097"/>
                    <a:pt x="1225803" y="990429"/>
                    <a:pt x="1217416" y="990429"/>
                  </a:cubicBezTo>
                  <a:lnTo>
                    <a:pt x="31624" y="990429"/>
                  </a:lnTo>
                  <a:cubicBezTo>
                    <a:pt x="23237" y="990429"/>
                    <a:pt x="15193" y="987097"/>
                    <a:pt x="9262" y="981166"/>
                  </a:cubicBezTo>
                  <a:cubicBezTo>
                    <a:pt x="3332" y="975236"/>
                    <a:pt x="0" y="967192"/>
                    <a:pt x="0" y="958805"/>
                  </a:cubicBezTo>
                  <a:lnTo>
                    <a:pt x="0" y="31624"/>
                  </a:lnTo>
                  <a:cubicBezTo>
                    <a:pt x="0" y="23237"/>
                    <a:pt x="3332" y="15193"/>
                    <a:pt x="9262" y="9262"/>
                  </a:cubicBezTo>
                  <a:cubicBezTo>
                    <a:pt x="15193" y="3332"/>
                    <a:pt x="23237" y="0"/>
                    <a:pt x="31624" y="0"/>
                  </a:cubicBezTo>
                  <a:close/>
                </a:path>
              </a:pathLst>
            </a:custGeom>
            <a:solidFill>
              <a:srgbClr val="FFFFFF">
                <a:alpha val="81961"/>
              </a:srgbClr>
            </a:solidFill>
            <a:ln w="38100" cap="sq">
              <a:solidFill>
                <a:srgbClr val="EBCE6E">
                  <a:alpha val="81961"/>
                </a:srgbClr>
              </a:solidFill>
              <a:prstDash val="solid"/>
              <a:miter/>
            </a:ln>
          </p:spPr>
          <p:txBody>
            <a:bodyPr/>
            <a:lstStyle/>
            <a:p>
              <a:endParaRPr lang="en-US"/>
            </a:p>
          </p:txBody>
        </p:sp>
        <p:sp>
          <p:nvSpPr>
            <p:cNvPr id="30" name="TextBox 30"/>
            <p:cNvSpPr txBox="1"/>
            <p:nvPr/>
          </p:nvSpPr>
          <p:spPr>
            <a:xfrm>
              <a:off x="0" y="-9525"/>
              <a:ext cx="1249040" cy="999954"/>
            </a:xfrm>
            <a:prstGeom prst="rect">
              <a:avLst/>
            </a:prstGeom>
          </p:spPr>
          <p:txBody>
            <a:bodyPr lIns="50800" tIns="50800" rIns="50800" bIns="50800" rtlCol="0" anchor="ctr"/>
            <a:lstStyle/>
            <a:p>
              <a:pPr algn="ctr">
                <a:lnSpc>
                  <a:spcPts val="2956"/>
                </a:lnSpc>
              </a:pPr>
              <a:endParaRPr/>
            </a:p>
          </p:txBody>
        </p:sp>
      </p:grpSp>
      <p:grpSp>
        <p:nvGrpSpPr>
          <p:cNvPr id="31" name="Group 31"/>
          <p:cNvGrpSpPr/>
          <p:nvPr/>
        </p:nvGrpSpPr>
        <p:grpSpPr>
          <a:xfrm>
            <a:off x="10441401" y="1656965"/>
            <a:ext cx="2049648" cy="2055078"/>
            <a:chOff x="0" y="0"/>
            <a:chExt cx="847785" cy="850031"/>
          </a:xfrm>
        </p:grpSpPr>
        <p:sp>
          <p:nvSpPr>
            <p:cNvPr id="32" name="Freeform 3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33" name="TextBox 33"/>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34" name="Group 34"/>
          <p:cNvGrpSpPr>
            <a:grpSpLocks noChangeAspect="1"/>
          </p:cNvGrpSpPr>
          <p:nvPr/>
        </p:nvGrpSpPr>
        <p:grpSpPr>
          <a:xfrm>
            <a:off x="10399111" y="1656965"/>
            <a:ext cx="2134205" cy="2125868"/>
            <a:chOff x="0" y="0"/>
            <a:chExt cx="6502400" cy="6477000"/>
          </a:xfrm>
        </p:grpSpPr>
        <p:sp>
          <p:nvSpPr>
            <p:cNvPr id="35" name="Freeform 3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5946" t="-3935" r="-864" b="-4545"/>
              </a:stretch>
            </a:blipFill>
          </p:spPr>
          <p:txBody>
            <a:bodyPr/>
            <a:lstStyle/>
            <a:p>
              <a:endParaRPr lang="en-US"/>
            </a:p>
          </p:txBody>
        </p:sp>
        <p:sp>
          <p:nvSpPr>
            <p:cNvPr id="36" name="Freeform 3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37" name="Freeform 37"/>
          <p:cNvSpPr/>
          <p:nvPr/>
        </p:nvSpPr>
        <p:spPr>
          <a:xfrm>
            <a:off x="10343373" y="1567436"/>
            <a:ext cx="2195967" cy="2204233"/>
          </a:xfrm>
          <a:custGeom>
            <a:avLst/>
            <a:gdLst/>
            <a:ahLst/>
            <a:cxnLst/>
            <a:rect l="l" t="t" r="r" b="b"/>
            <a:pathLst>
              <a:path w="2195967" h="2204233">
                <a:moveTo>
                  <a:pt x="0" y="0"/>
                </a:moveTo>
                <a:lnTo>
                  <a:pt x="2195967" y="0"/>
                </a:lnTo>
                <a:lnTo>
                  <a:pt x="2195967" y="2204232"/>
                </a:lnTo>
                <a:lnTo>
                  <a:pt x="0" y="2204232"/>
                </a:lnTo>
                <a:lnTo>
                  <a:pt x="0" y="0"/>
                </a:lnTo>
                <a:close/>
              </a:path>
            </a:pathLst>
          </a:custGeom>
          <a:blipFill>
            <a:blip r:embed="rId5"/>
            <a:stretch>
              <a:fillRect/>
            </a:stretch>
          </a:blipFill>
        </p:spPr>
        <p:txBody>
          <a:bodyPr/>
          <a:lstStyle/>
          <a:p>
            <a:endParaRPr lang="en-US"/>
          </a:p>
        </p:txBody>
      </p:sp>
      <p:grpSp>
        <p:nvGrpSpPr>
          <p:cNvPr id="38" name="Group 38"/>
          <p:cNvGrpSpPr/>
          <p:nvPr/>
        </p:nvGrpSpPr>
        <p:grpSpPr>
          <a:xfrm rot="5400000">
            <a:off x="13556273" y="3344334"/>
            <a:ext cx="4642598" cy="3882493"/>
            <a:chOff x="0" y="0"/>
            <a:chExt cx="1184333" cy="990429"/>
          </a:xfrm>
        </p:grpSpPr>
        <p:sp>
          <p:nvSpPr>
            <p:cNvPr id="39" name="Freeform 39"/>
            <p:cNvSpPr/>
            <p:nvPr/>
          </p:nvSpPr>
          <p:spPr>
            <a:xfrm>
              <a:off x="0" y="0"/>
              <a:ext cx="1184333" cy="990429"/>
            </a:xfrm>
            <a:custGeom>
              <a:avLst/>
              <a:gdLst/>
              <a:ahLst/>
              <a:cxnLst/>
              <a:rect l="l" t="t" r="r" b="b"/>
              <a:pathLst>
                <a:path w="1184333" h="990429">
                  <a:moveTo>
                    <a:pt x="33352" y="0"/>
                  </a:moveTo>
                  <a:lnTo>
                    <a:pt x="1150981" y="0"/>
                  </a:lnTo>
                  <a:cubicBezTo>
                    <a:pt x="1159826" y="0"/>
                    <a:pt x="1168310" y="3514"/>
                    <a:pt x="1174564" y="9768"/>
                  </a:cubicBezTo>
                  <a:cubicBezTo>
                    <a:pt x="1180819" y="16023"/>
                    <a:pt x="1184333" y="24506"/>
                    <a:pt x="1184333" y="33352"/>
                  </a:cubicBezTo>
                  <a:lnTo>
                    <a:pt x="1184333" y="957077"/>
                  </a:lnTo>
                  <a:cubicBezTo>
                    <a:pt x="1184333" y="965923"/>
                    <a:pt x="1180819" y="974406"/>
                    <a:pt x="1174564" y="980660"/>
                  </a:cubicBezTo>
                  <a:cubicBezTo>
                    <a:pt x="1168310" y="986915"/>
                    <a:pt x="1159826" y="990429"/>
                    <a:pt x="1150981" y="990429"/>
                  </a:cubicBezTo>
                  <a:lnTo>
                    <a:pt x="33352" y="990429"/>
                  </a:lnTo>
                  <a:cubicBezTo>
                    <a:pt x="24506" y="990429"/>
                    <a:pt x="16023" y="986915"/>
                    <a:pt x="9768" y="980660"/>
                  </a:cubicBezTo>
                  <a:cubicBezTo>
                    <a:pt x="3514" y="974406"/>
                    <a:pt x="0" y="965923"/>
                    <a:pt x="0" y="957077"/>
                  </a:cubicBezTo>
                  <a:lnTo>
                    <a:pt x="0" y="33352"/>
                  </a:lnTo>
                  <a:cubicBezTo>
                    <a:pt x="0" y="24506"/>
                    <a:pt x="3514" y="16023"/>
                    <a:pt x="9768" y="9768"/>
                  </a:cubicBezTo>
                  <a:cubicBezTo>
                    <a:pt x="16023" y="3514"/>
                    <a:pt x="24506" y="0"/>
                    <a:pt x="33352" y="0"/>
                  </a:cubicBezTo>
                  <a:close/>
                </a:path>
              </a:pathLst>
            </a:custGeom>
            <a:solidFill>
              <a:srgbClr val="FFFFFF">
                <a:alpha val="81961"/>
              </a:srgbClr>
            </a:solidFill>
            <a:ln w="38100" cap="sq">
              <a:solidFill>
                <a:srgbClr val="EBCE6E">
                  <a:alpha val="81961"/>
                </a:srgbClr>
              </a:solidFill>
              <a:prstDash val="solid"/>
              <a:miter/>
            </a:ln>
          </p:spPr>
          <p:txBody>
            <a:bodyPr/>
            <a:lstStyle/>
            <a:p>
              <a:endParaRPr lang="en-US"/>
            </a:p>
          </p:txBody>
        </p:sp>
        <p:sp>
          <p:nvSpPr>
            <p:cNvPr id="40" name="TextBox 40"/>
            <p:cNvSpPr txBox="1"/>
            <p:nvPr/>
          </p:nvSpPr>
          <p:spPr>
            <a:xfrm>
              <a:off x="0" y="-9525"/>
              <a:ext cx="1184333" cy="999954"/>
            </a:xfrm>
            <a:prstGeom prst="rect">
              <a:avLst/>
            </a:prstGeom>
          </p:spPr>
          <p:txBody>
            <a:bodyPr lIns="50800" tIns="50800" rIns="50800" bIns="50800" rtlCol="0" anchor="ctr"/>
            <a:lstStyle/>
            <a:p>
              <a:pPr algn="ctr">
                <a:lnSpc>
                  <a:spcPts val="2956"/>
                </a:lnSpc>
              </a:pPr>
              <a:endParaRPr/>
            </a:p>
          </p:txBody>
        </p:sp>
      </p:grpSp>
      <p:grpSp>
        <p:nvGrpSpPr>
          <p:cNvPr id="41" name="Group 41"/>
          <p:cNvGrpSpPr/>
          <p:nvPr/>
        </p:nvGrpSpPr>
        <p:grpSpPr>
          <a:xfrm>
            <a:off x="14893404" y="1648735"/>
            <a:ext cx="2049648" cy="2055078"/>
            <a:chOff x="0" y="0"/>
            <a:chExt cx="847785" cy="850031"/>
          </a:xfrm>
        </p:grpSpPr>
        <p:sp>
          <p:nvSpPr>
            <p:cNvPr id="42" name="Freeform 4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43" name="TextBox 43"/>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44" name="Group 44"/>
          <p:cNvGrpSpPr>
            <a:grpSpLocks noChangeAspect="1"/>
          </p:cNvGrpSpPr>
          <p:nvPr/>
        </p:nvGrpSpPr>
        <p:grpSpPr>
          <a:xfrm>
            <a:off x="14851114" y="1648735"/>
            <a:ext cx="2134205" cy="2125868"/>
            <a:chOff x="0" y="0"/>
            <a:chExt cx="6502400" cy="6477000"/>
          </a:xfrm>
        </p:grpSpPr>
        <p:sp>
          <p:nvSpPr>
            <p:cNvPr id="45" name="Freeform 4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000000">
                <a:alpha val="0"/>
              </a:srgbClr>
            </a:solidFill>
            <a:ln w="12700">
              <a:solidFill>
                <a:srgbClr val="000000"/>
              </a:solidFill>
            </a:ln>
          </p:spPr>
          <p:txBody>
            <a:bodyPr/>
            <a:lstStyle/>
            <a:p>
              <a:endParaRPr lang="en-US"/>
            </a:p>
          </p:txBody>
        </p:sp>
        <p:sp>
          <p:nvSpPr>
            <p:cNvPr id="46" name="Freeform 4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47" name="Freeform 47"/>
          <p:cNvSpPr/>
          <p:nvPr/>
        </p:nvSpPr>
        <p:spPr>
          <a:xfrm>
            <a:off x="14795376" y="1559205"/>
            <a:ext cx="2195967" cy="2204233"/>
          </a:xfrm>
          <a:custGeom>
            <a:avLst/>
            <a:gdLst/>
            <a:ahLst/>
            <a:cxnLst/>
            <a:rect l="l" t="t" r="r" b="b"/>
            <a:pathLst>
              <a:path w="2195967" h="2204233">
                <a:moveTo>
                  <a:pt x="0" y="0"/>
                </a:moveTo>
                <a:lnTo>
                  <a:pt x="2195966" y="0"/>
                </a:lnTo>
                <a:lnTo>
                  <a:pt x="2195966" y="2204233"/>
                </a:lnTo>
                <a:lnTo>
                  <a:pt x="0" y="2204233"/>
                </a:lnTo>
                <a:lnTo>
                  <a:pt x="0" y="0"/>
                </a:lnTo>
                <a:close/>
              </a:path>
            </a:pathLst>
          </a:custGeom>
          <a:blipFill>
            <a:blip r:embed="rId5"/>
            <a:stretch>
              <a:fillRect/>
            </a:stretch>
          </a:blipFill>
        </p:spPr>
        <p:txBody>
          <a:bodyPr/>
          <a:lstStyle/>
          <a:p>
            <a:endParaRPr lang="en-US"/>
          </a:p>
        </p:txBody>
      </p:sp>
      <p:grpSp>
        <p:nvGrpSpPr>
          <p:cNvPr id="48" name="Group 48"/>
          <p:cNvGrpSpPr/>
          <p:nvPr/>
        </p:nvGrpSpPr>
        <p:grpSpPr>
          <a:xfrm>
            <a:off x="14795376" y="1559205"/>
            <a:ext cx="2184900" cy="2204233"/>
            <a:chOff x="0" y="0"/>
            <a:chExt cx="2913199" cy="2938977"/>
          </a:xfrm>
        </p:grpSpPr>
        <p:grpSp>
          <p:nvGrpSpPr>
            <p:cNvPr id="49" name="Group 49"/>
            <p:cNvGrpSpPr/>
            <p:nvPr/>
          </p:nvGrpSpPr>
          <p:grpSpPr>
            <a:xfrm>
              <a:off x="138037" y="118771"/>
              <a:ext cx="2719091" cy="2726294"/>
              <a:chOff x="0" y="0"/>
              <a:chExt cx="847785" cy="850031"/>
            </a:xfrm>
          </p:grpSpPr>
          <p:sp>
            <p:nvSpPr>
              <p:cNvPr id="50" name="Freeform 50"/>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51" name="TextBox 51"/>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52" name="Group 52"/>
            <p:cNvGrpSpPr>
              <a:grpSpLocks noChangeAspect="1"/>
            </p:cNvGrpSpPr>
            <p:nvPr/>
          </p:nvGrpSpPr>
          <p:grpSpPr>
            <a:xfrm>
              <a:off x="81934" y="118771"/>
              <a:ext cx="2831265" cy="2820205"/>
              <a:chOff x="0" y="0"/>
              <a:chExt cx="6502400" cy="6477000"/>
            </a:xfrm>
          </p:grpSpPr>
          <p:sp>
            <p:nvSpPr>
              <p:cNvPr id="53" name="Freeform 5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223" r="223" b="-23735"/>
                </a:stretch>
              </a:blipFill>
            </p:spPr>
            <p:txBody>
              <a:bodyPr/>
              <a:lstStyle/>
              <a:p>
                <a:endParaRPr lang="en-US"/>
              </a:p>
            </p:txBody>
          </p:sp>
          <p:sp>
            <p:nvSpPr>
              <p:cNvPr id="54" name="Freeform 5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55" name="Freeform 55"/>
            <p:cNvSpPr/>
            <p:nvPr/>
          </p:nvSpPr>
          <p:spPr>
            <a:xfrm>
              <a:off x="0" y="0"/>
              <a:ext cx="2913199" cy="2924165"/>
            </a:xfrm>
            <a:custGeom>
              <a:avLst/>
              <a:gdLst/>
              <a:ahLst/>
              <a:cxnLst/>
              <a:rect l="l" t="t" r="r" b="b"/>
              <a:pathLst>
                <a:path w="2913199" h="2924165">
                  <a:moveTo>
                    <a:pt x="0" y="0"/>
                  </a:moveTo>
                  <a:lnTo>
                    <a:pt x="2913199" y="0"/>
                  </a:lnTo>
                  <a:lnTo>
                    <a:pt x="2913199" y="2924165"/>
                  </a:lnTo>
                  <a:lnTo>
                    <a:pt x="0" y="2924165"/>
                  </a:lnTo>
                  <a:lnTo>
                    <a:pt x="0" y="0"/>
                  </a:lnTo>
                  <a:close/>
                </a:path>
              </a:pathLst>
            </a:custGeom>
            <a:blipFill>
              <a:blip r:embed="rId5"/>
              <a:stretch>
                <a:fillRect/>
              </a:stretch>
            </a:blipFill>
          </p:spPr>
          <p:txBody>
            <a:bodyPr/>
            <a:lstStyle/>
            <a:p>
              <a:endParaRPr lang="en-US"/>
            </a:p>
          </p:txBody>
        </p:sp>
      </p:grpSp>
      <p:sp>
        <p:nvSpPr>
          <p:cNvPr id="56" name="TextBox 56"/>
          <p:cNvSpPr txBox="1"/>
          <p:nvPr/>
        </p:nvSpPr>
        <p:spPr>
          <a:xfrm>
            <a:off x="716539" y="3792358"/>
            <a:ext cx="3495015" cy="5674884"/>
          </a:xfrm>
          <a:prstGeom prst="rect">
            <a:avLst/>
          </a:prstGeom>
        </p:spPr>
        <p:txBody>
          <a:bodyPr lIns="0" tIns="0" rIns="0" bIns="0" rtlCol="0" anchor="t">
            <a:spAutoFit/>
          </a:bodyPr>
          <a:lstStyle/>
          <a:p>
            <a:pPr algn="just">
              <a:lnSpc>
                <a:spcPts val="1520"/>
              </a:lnSpc>
            </a:pPr>
            <a:r>
              <a:rPr lang="en-US" sz="1382" spc="77" dirty="0">
                <a:solidFill>
                  <a:srgbClr val="000000"/>
                </a:solidFill>
                <a:latin typeface="Georgia" panose="02040502050405020303" pitchFamily="18" charset="0"/>
              </a:rPr>
              <a:t>Kristie Kennedy, The Image Confidence Expert is a TEDx Audacious Leadership Keynote Speaker and Authentic Lifestyle Author. As the owner of </a:t>
            </a:r>
            <a:r>
              <a:rPr lang="en-US" sz="1382" spc="77" dirty="0" err="1">
                <a:solidFill>
                  <a:srgbClr val="000000"/>
                </a:solidFill>
                <a:latin typeface="Georgia" panose="02040502050405020303" pitchFamily="18" charset="0"/>
              </a:rPr>
              <a:t>Queenfidence</a:t>
            </a:r>
            <a:r>
              <a:rPr lang="en-US" sz="1382" spc="77" dirty="0">
                <a:solidFill>
                  <a:srgbClr val="000000"/>
                </a:solidFill>
                <a:latin typeface="Georgia" panose="02040502050405020303" pitchFamily="18" charset="0"/>
              </a:rPr>
              <a:t> ®Global Image Consulting her electrifying inspirational gift empowers visionaries with confidence and clarity keys to find their voice, free their voice and look fabulous using their voice. She specializes in four areas of peak performance: mindset mastery, massive momentum, magnetic messaging and potential maximization. She is a Certified Radical Resilience Coach who builds powerhouse mindsets, equipped for success. Kristie's evocative teaching style elevates your self-perception from stuck to unstoppable, invisible to invincible and timid to tenacious. Her bodacious belief is a testament that you can shift from mediocrity to magnificence one daring action step at a time.</a:t>
            </a:r>
          </a:p>
          <a:p>
            <a:pPr algn="just">
              <a:lnSpc>
                <a:spcPts val="1520"/>
              </a:lnSpc>
            </a:pPr>
            <a:endParaRPr lang="en-US" sz="1382" spc="77" dirty="0">
              <a:solidFill>
                <a:srgbClr val="000000"/>
              </a:solidFill>
              <a:latin typeface="Georgia" panose="02040502050405020303" pitchFamily="18" charset="0"/>
            </a:endParaRPr>
          </a:p>
          <a:p>
            <a:pPr algn="just">
              <a:lnSpc>
                <a:spcPts val="1520"/>
              </a:lnSpc>
            </a:pPr>
            <a:r>
              <a:rPr lang="en-US" sz="1382" spc="77" dirty="0">
                <a:solidFill>
                  <a:srgbClr val="000000"/>
                </a:solidFill>
                <a:latin typeface="Georgia" panose="02040502050405020303" pitchFamily="18" charset="0"/>
              </a:rPr>
              <a:t>Connect with Kristie</a:t>
            </a:r>
          </a:p>
          <a:p>
            <a:pPr algn="just">
              <a:lnSpc>
                <a:spcPts val="1429"/>
              </a:lnSpc>
            </a:pPr>
            <a:r>
              <a:rPr lang="en-US" sz="1299" spc="72" dirty="0">
                <a:solidFill>
                  <a:srgbClr val="000000"/>
                </a:solidFill>
                <a:latin typeface="Georgia" panose="02040502050405020303" pitchFamily="18" charset="0"/>
              </a:rPr>
              <a:t>Facebook: </a:t>
            </a:r>
            <a:r>
              <a:rPr lang="en-US" sz="1299" u="sng" spc="72" dirty="0" err="1">
                <a:solidFill>
                  <a:srgbClr val="000000"/>
                </a:solidFill>
                <a:latin typeface="Georgia" panose="02040502050405020303" pitchFamily="18" charset="0"/>
                <a:hlinkClick r:id="rId9" tooltip="https://www.facebook.com/profile.php?id=100009102621074"/>
              </a:rPr>
              <a:t>kristieykennedy</a:t>
            </a:r>
            <a:endParaRPr lang="en-US" sz="1299" u="sng" spc="72" dirty="0">
              <a:solidFill>
                <a:srgbClr val="000000"/>
              </a:solidFill>
              <a:latin typeface="Georgia" panose="02040502050405020303" pitchFamily="18" charset="0"/>
              <a:hlinkClick r:id="rId9" tooltip="https://www.facebook.com/profile.php?id=100009102621074"/>
            </a:endParaRPr>
          </a:p>
          <a:p>
            <a:pPr algn="just">
              <a:lnSpc>
                <a:spcPts val="1429"/>
              </a:lnSpc>
            </a:pPr>
            <a:r>
              <a:rPr lang="en-US" sz="1299" spc="72" dirty="0">
                <a:solidFill>
                  <a:srgbClr val="000000"/>
                </a:solidFill>
                <a:latin typeface="Georgia" panose="02040502050405020303" pitchFamily="18" charset="0"/>
              </a:rPr>
              <a:t>Instagram: </a:t>
            </a:r>
            <a:r>
              <a:rPr lang="en-US" sz="1299" u="sng" spc="72" dirty="0" err="1">
                <a:solidFill>
                  <a:srgbClr val="000000"/>
                </a:solidFill>
                <a:latin typeface="Georgia" panose="02040502050405020303" pitchFamily="18" charset="0"/>
                <a:hlinkClick r:id="rId10" tooltip="http://www.instagram.com/kristieykennedy"/>
              </a:rPr>
              <a:t>kristieykennedy</a:t>
            </a:r>
            <a:endParaRPr lang="en-US" sz="1299" u="sng" spc="72" dirty="0">
              <a:solidFill>
                <a:srgbClr val="000000"/>
              </a:solidFill>
              <a:latin typeface="Georgia" panose="02040502050405020303" pitchFamily="18" charset="0"/>
              <a:hlinkClick r:id="rId10" tooltip="http://www.instagram.com/kristieykennedy"/>
            </a:endParaRPr>
          </a:p>
          <a:p>
            <a:pPr algn="just">
              <a:lnSpc>
                <a:spcPts val="1429"/>
              </a:lnSpc>
            </a:pPr>
            <a:r>
              <a:rPr lang="en-US" sz="1299" spc="72" dirty="0">
                <a:solidFill>
                  <a:srgbClr val="000000"/>
                </a:solidFill>
                <a:latin typeface="Georgia" panose="02040502050405020303" pitchFamily="18" charset="0"/>
              </a:rPr>
              <a:t>LinkedIn: </a:t>
            </a:r>
            <a:r>
              <a:rPr lang="en-US" sz="1299" u="sng" spc="72" dirty="0" err="1">
                <a:solidFill>
                  <a:srgbClr val="000000"/>
                </a:solidFill>
                <a:latin typeface="Georgia" panose="02040502050405020303" pitchFamily="18" charset="0"/>
                <a:hlinkClick r:id="rId11" tooltip="https://www.linkedin.com/in/kristieykennedy/"/>
              </a:rPr>
              <a:t>kristieykennedy</a:t>
            </a:r>
            <a:endParaRPr lang="en-US" sz="1299" u="sng" spc="72" dirty="0">
              <a:solidFill>
                <a:srgbClr val="000000"/>
              </a:solidFill>
              <a:latin typeface="Georgia" panose="02040502050405020303" pitchFamily="18" charset="0"/>
              <a:hlinkClick r:id="rId11" tooltip="https://www.linkedin.com/in/kristieykennedy/"/>
            </a:endParaRPr>
          </a:p>
          <a:p>
            <a:pPr algn="just">
              <a:lnSpc>
                <a:spcPts val="1429"/>
              </a:lnSpc>
            </a:pPr>
            <a:r>
              <a:rPr lang="en-US" sz="1299" spc="72" dirty="0">
                <a:solidFill>
                  <a:srgbClr val="000000"/>
                </a:solidFill>
                <a:latin typeface="Georgia" panose="02040502050405020303" pitchFamily="18" charset="0"/>
              </a:rPr>
              <a:t>Twitter: </a:t>
            </a:r>
            <a:r>
              <a:rPr lang="en-US" sz="1299" u="sng" spc="72" dirty="0" err="1">
                <a:solidFill>
                  <a:srgbClr val="000000"/>
                </a:solidFill>
                <a:latin typeface="Georgia" panose="02040502050405020303" pitchFamily="18" charset="0"/>
                <a:hlinkClick r:id="rId12" tooltip="http://www.twitter.com/kristieykennedy"/>
              </a:rPr>
              <a:t>kristieykennedy</a:t>
            </a:r>
            <a:endParaRPr lang="en-US" sz="1299" u="sng" spc="72" dirty="0">
              <a:solidFill>
                <a:srgbClr val="000000"/>
              </a:solidFill>
              <a:latin typeface="Georgia" panose="02040502050405020303" pitchFamily="18" charset="0"/>
              <a:hlinkClick r:id="rId12" tooltip="http://www.twitter.com/kristieykennedy"/>
            </a:endParaRPr>
          </a:p>
          <a:p>
            <a:pPr algn="just">
              <a:lnSpc>
                <a:spcPts val="1429"/>
              </a:lnSpc>
            </a:pPr>
            <a:r>
              <a:rPr lang="en-US" sz="1299" spc="72" dirty="0" err="1">
                <a:solidFill>
                  <a:srgbClr val="000000"/>
                </a:solidFill>
                <a:latin typeface="Georgia" panose="02040502050405020303" pitchFamily="18" charset="0"/>
              </a:rPr>
              <a:t>Youtube</a:t>
            </a:r>
            <a:r>
              <a:rPr lang="en-US" sz="1299" spc="72" dirty="0">
                <a:solidFill>
                  <a:srgbClr val="000000"/>
                </a:solidFill>
                <a:latin typeface="Georgia" panose="02040502050405020303" pitchFamily="18" charset="0"/>
              </a:rPr>
              <a:t>: </a:t>
            </a:r>
            <a:r>
              <a:rPr lang="en-US" sz="1299" u="sng" spc="72" dirty="0">
                <a:solidFill>
                  <a:srgbClr val="000000"/>
                </a:solidFill>
                <a:latin typeface="Georgia" panose="02040502050405020303" pitchFamily="18" charset="0"/>
                <a:hlinkClick r:id="rId13" tooltip="http://www.youtube.com/@queenfidence"/>
              </a:rPr>
              <a:t>@queenfidence</a:t>
            </a:r>
          </a:p>
        </p:txBody>
      </p:sp>
      <p:sp>
        <p:nvSpPr>
          <p:cNvPr id="57" name="TextBox 57"/>
          <p:cNvSpPr txBox="1"/>
          <p:nvPr/>
        </p:nvSpPr>
        <p:spPr>
          <a:xfrm>
            <a:off x="5206307" y="3797540"/>
            <a:ext cx="3495015" cy="3246532"/>
          </a:xfrm>
          <a:prstGeom prst="rect">
            <a:avLst/>
          </a:prstGeom>
        </p:spPr>
        <p:txBody>
          <a:bodyPr lIns="0" tIns="0" rIns="0" bIns="0" rtlCol="0" anchor="t">
            <a:spAutoFit/>
          </a:bodyPr>
          <a:lstStyle/>
          <a:p>
            <a:pPr algn="just">
              <a:lnSpc>
                <a:spcPts val="1520"/>
              </a:lnSpc>
            </a:pPr>
            <a:r>
              <a:rPr lang="en-US" sz="1382" spc="77" dirty="0">
                <a:solidFill>
                  <a:srgbClr val="000000"/>
                </a:solidFill>
                <a:latin typeface="Georgia" panose="02040502050405020303" pitchFamily="18" charset="0"/>
              </a:rPr>
              <a:t>Chris Mitchell is a 2-time award-winning speaker and a certified confidence life coach who serves the disabled community.  Chris is the author of the soon-to-be-released book, “Success Starts with Self-Confidence” and the host of the “Successful, Self-Employed &amp; Disabled Podcast” debuting January 2024. </a:t>
            </a:r>
          </a:p>
          <a:p>
            <a:pPr algn="just">
              <a:lnSpc>
                <a:spcPts val="1520"/>
              </a:lnSpc>
            </a:pPr>
            <a:endParaRPr lang="en-US" sz="1382" spc="77" dirty="0">
              <a:solidFill>
                <a:srgbClr val="000000"/>
              </a:solidFill>
              <a:latin typeface="Georgia" panose="02040502050405020303" pitchFamily="18" charset="0"/>
            </a:endParaRPr>
          </a:p>
          <a:p>
            <a:pPr algn="just">
              <a:lnSpc>
                <a:spcPts val="1520"/>
              </a:lnSpc>
            </a:pPr>
            <a:r>
              <a:rPr lang="en-US" sz="1382" spc="77" dirty="0">
                <a:solidFill>
                  <a:srgbClr val="000000"/>
                </a:solidFill>
                <a:latin typeface="Georgia" panose="02040502050405020303" pitchFamily="18" charset="0"/>
              </a:rPr>
              <a:t>Connect with Chris</a:t>
            </a:r>
          </a:p>
          <a:p>
            <a:pPr algn="just">
              <a:lnSpc>
                <a:spcPts val="1520"/>
              </a:lnSpc>
            </a:pPr>
            <a:r>
              <a:rPr lang="en-US" sz="1382" spc="77" dirty="0">
                <a:solidFill>
                  <a:srgbClr val="000000"/>
                </a:solidFill>
                <a:latin typeface="Georgia" panose="02040502050405020303" pitchFamily="18" charset="0"/>
              </a:rPr>
              <a:t>Facebook: </a:t>
            </a:r>
            <a:r>
              <a:rPr lang="en-US" sz="1382" u="sng" spc="77" dirty="0" err="1">
                <a:solidFill>
                  <a:srgbClr val="000000"/>
                </a:solidFill>
                <a:latin typeface="Georgia" panose="02040502050405020303" pitchFamily="18" charset="0"/>
                <a:hlinkClick r:id="rId14" tooltip="https://www.facebook.com/TheChrisMitchellOfficial/"/>
              </a:rPr>
              <a:t>TheChrisMitchellOfficial</a:t>
            </a:r>
            <a:endParaRPr lang="en-US" sz="1382" u="sng" spc="77" dirty="0">
              <a:solidFill>
                <a:srgbClr val="000000"/>
              </a:solidFill>
              <a:latin typeface="Georgia" panose="02040502050405020303" pitchFamily="18" charset="0"/>
              <a:hlinkClick r:id="rId14" tooltip="https://www.facebook.com/TheChrisMitchellOfficial/"/>
            </a:endParaRPr>
          </a:p>
          <a:p>
            <a:pPr algn="just">
              <a:lnSpc>
                <a:spcPts val="1520"/>
              </a:lnSpc>
            </a:pPr>
            <a:r>
              <a:rPr lang="en-US" sz="1382" spc="77" dirty="0">
                <a:solidFill>
                  <a:srgbClr val="000000"/>
                </a:solidFill>
                <a:latin typeface="Georgia" panose="02040502050405020303" pitchFamily="18" charset="0"/>
              </a:rPr>
              <a:t>Instagram: </a:t>
            </a:r>
            <a:r>
              <a:rPr lang="en-US" sz="1382" u="sng" spc="77" dirty="0" err="1">
                <a:solidFill>
                  <a:srgbClr val="000000"/>
                </a:solidFill>
                <a:latin typeface="Georgia" panose="02040502050405020303" pitchFamily="18" charset="0"/>
                <a:hlinkClick r:id="rId15" tooltip="https://www.instagram.com/thechrismitchellofficial"/>
              </a:rPr>
              <a:t>thechrismitchellofficial</a:t>
            </a:r>
            <a:endParaRPr lang="en-US" sz="1382" u="sng" spc="77" dirty="0">
              <a:solidFill>
                <a:srgbClr val="000000"/>
              </a:solidFill>
              <a:latin typeface="Georgia" panose="02040502050405020303" pitchFamily="18" charset="0"/>
              <a:hlinkClick r:id="rId15" tooltip="https://www.instagram.com/thechrismitchellofficial"/>
            </a:endParaRPr>
          </a:p>
          <a:p>
            <a:pPr algn="just">
              <a:lnSpc>
                <a:spcPts val="1520"/>
              </a:lnSpc>
            </a:pPr>
            <a:r>
              <a:rPr lang="en-US" sz="1382" spc="77" dirty="0">
                <a:solidFill>
                  <a:srgbClr val="000000"/>
                </a:solidFill>
                <a:latin typeface="Georgia" panose="02040502050405020303" pitchFamily="18" charset="0"/>
              </a:rPr>
              <a:t>LinkedIn: </a:t>
            </a:r>
            <a:r>
              <a:rPr lang="en-US" sz="1382" u="sng" spc="77" dirty="0" err="1">
                <a:solidFill>
                  <a:srgbClr val="000000"/>
                </a:solidFill>
                <a:latin typeface="Georgia" panose="02040502050405020303" pitchFamily="18" charset="0"/>
                <a:hlinkClick r:id="rId16" tooltip="https://www.linkedin.com/in/thechrismitchellofficial/"/>
              </a:rPr>
              <a:t>thechrismitchellofficial</a:t>
            </a:r>
            <a:endParaRPr lang="en-US" sz="1382" u="sng" spc="77" dirty="0">
              <a:solidFill>
                <a:srgbClr val="000000"/>
              </a:solidFill>
              <a:latin typeface="Georgia" panose="02040502050405020303" pitchFamily="18" charset="0"/>
              <a:hlinkClick r:id="rId16" tooltip="https://www.linkedin.com/in/thechrismitchellofficial/"/>
            </a:endParaRPr>
          </a:p>
          <a:p>
            <a:pPr algn="just">
              <a:lnSpc>
                <a:spcPts val="1520"/>
              </a:lnSpc>
            </a:pPr>
            <a:r>
              <a:rPr lang="en-US" sz="1382" spc="77" dirty="0" err="1">
                <a:solidFill>
                  <a:srgbClr val="000000"/>
                </a:solidFill>
                <a:latin typeface="Georgia" panose="02040502050405020303" pitchFamily="18" charset="0"/>
              </a:rPr>
              <a:t>Youtube</a:t>
            </a:r>
            <a:r>
              <a:rPr lang="en-US" sz="1382" spc="77" dirty="0">
                <a:solidFill>
                  <a:srgbClr val="000000"/>
                </a:solidFill>
                <a:latin typeface="Georgia" panose="02040502050405020303" pitchFamily="18" charset="0"/>
              </a:rPr>
              <a:t>: </a:t>
            </a:r>
            <a:r>
              <a:rPr lang="en-US" sz="1382" u="sng" spc="77" dirty="0">
                <a:solidFill>
                  <a:srgbClr val="000000"/>
                </a:solidFill>
                <a:latin typeface="Georgia" panose="02040502050405020303" pitchFamily="18" charset="0"/>
                <a:hlinkClick r:id="rId17" tooltip="https://www.youtube.com/@TheChrisMitchellOfficial"/>
              </a:rPr>
              <a:t>@TheChrisMitchellOfficial</a:t>
            </a:r>
          </a:p>
          <a:p>
            <a:pPr algn="just">
              <a:lnSpc>
                <a:spcPts val="1520"/>
              </a:lnSpc>
            </a:pPr>
            <a:r>
              <a:rPr lang="en-US" sz="1382" spc="77" dirty="0">
                <a:solidFill>
                  <a:srgbClr val="000000"/>
                </a:solidFill>
                <a:latin typeface="Georgia" panose="02040502050405020303" pitchFamily="18" charset="0"/>
              </a:rPr>
              <a:t>Website: </a:t>
            </a:r>
            <a:r>
              <a:rPr lang="en-US" sz="1382" u="sng" spc="77" dirty="0">
                <a:solidFill>
                  <a:srgbClr val="000000"/>
                </a:solidFill>
                <a:latin typeface="Georgia" panose="02040502050405020303" pitchFamily="18" charset="0"/>
                <a:hlinkClick r:id="rId18" tooltip="https://thechrismitchell.com"/>
              </a:rPr>
              <a:t>https://thechrismitchell.com/</a:t>
            </a:r>
          </a:p>
          <a:p>
            <a:pPr algn="just">
              <a:lnSpc>
                <a:spcPts val="1520"/>
              </a:lnSpc>
            </a:pPr>
            <a:endParaRPr lang="en-US" sz="1382" u="sng" spc="77" dirty="0">
              <a:solidFill>
                <a:srgbClr val="000000"/>
              </a:solidFill>
              <a:latin typeface="Georgia" panose="02040502050405020303" pitchFamily="18" charset="0"/>
              <a:hlinkClick r:id="rId18" tooltip="https://thechrismitchell.com"/>
            </a:endParaRPr>
          </a:p>
        </p:txBody>
      </p:sp>
      <p:sp>
        <p:nvSpPr>
          <p:cNvPr id="58" name="TextBox 58"/>
          <p:cNvSpPr txBox="1"/>
          <p:nvPr/>
        </p:nvSpPr>
        <p:spPr>
          <a:xfrm>
            <a:off x="9678062" y="3792358"/>
            <a:ext cx="3495015" cy="4008532"/>
          </a:xfrm>
          <a:prstGeom prst="rect">
            <a:avLst/>
          </a:prstGeom>
        </p:spPr>
        <p:txBody>
          <a:bodyPr lIns="0" tIns="0" rIns="0" bIns="0" rtlCol="0" anchor="t">
            <a:spAutoFit/>
          </a:bodyPr>
          <a:lstStyle/>
          <a:p>
            <a:pPr algn="just">
              <a:lnSpc>
                <a:spcPts val="1520"/>
              </a:lnSpc>
            </a:pPr>
            <a:r>
              <a:rPr lang="en-US" sz="1382" spc="77" dirty="0" err="1">
                <a:solidFill>
                  <a:srgbClr val="000000"/>
                </a:solidFill>
                <a:latin typeface="Georgia" panose="02040502050405020303" pitchFamily="18" charset="0"/>
              </a:rPr>
              <a:t>Sonda</a:t>
            </a:r>
            <a:r>
              <a:rPr lang="en-US" sz="1382" spc="77" dirty="0">
                <a:solidFill>
                  <a:srgbClr val="000000"/>
                </a:solidFill>
                <a:latin typeface="Georgia" panose="02040502050405020303" pitchFamily="18" charset="0"/>
              </a:rPr>
              <a:t> </a:t>
            </a:r>
            <a:r>
              <a:rPr lang="en-US" sz="1382" spc="77" dirty="0" err="1">
                <a:solidFill>
                  <a:srgbClr val="000000"/>
                </a:solidFill>
                <a:latin typeface="Georgia" panose="02040502050405020303" pitchFamily="18" charset="0"/>
              </a:rPr>
              <a:t>Eunus</a:t>
            </a:r>
            <a:r>
              <a:rPr lang="en-US" sz="1382" spc="77" dirty="0">
                <a:solidFill>
                  <a:srgbClr val="000000"/>
                </a:solidFill>
                <a:latin typeface="Georgia" panose="02040502050405020303" pitchFamily="18" charset="0"/>
              </a:rPr>
              <a:t>, Owner of LMS Plus, a Marketing &amp; Events company, and LMS Network, a free Business Networking group, organizes frequent networking and educational events. LMS also hosts vendor expos, charity drives, and more. </a:t>
            </a:r>
            <a:r>
              <a:rPr lang="en-US" sz="1382" spc="77" dirty="0" err="1">
                <a:solidFill>
                  <a:srgbClr val="000000"/>
                </a:solidFill>
                <a:latin typeface="Georgia" panose="02040502050405020303" pitchFamily="18" charset="0"/>
              </a:rPr>
              <a:t>Sonda's</a:t>
            </a:r>
            <a:r>
              <a:rPr lang="en-US" sz="1382" spc="77" dirty="0">
                <a:solidFill>
                  <a:srgbClr val="000000"/>
                </a:solidFill>
                <a:latin typeface="Georgia" panose="02040502050405020303" pitchFamily="18" charset="0"/>
              </a:rPr>
              <a:t> true passion lies in dance, and she recently launched </a:t>
            </a:r>
            <a:r>
              <a:rPr lang="en-US" sz="1382" spc="77" dirty="0" err="1">
                <a:solidFill>
                  <a:srgbClr val="000000"/>
                </a:solidFill>
                <a:latin typeface="Georgia" panose="02040502050405020303" pitchFamily="18" charset="0"/>
              </a:rPr>
              <a:t>DanceFit</a:t>
            </a:r>
            <a:r>
              <a:rPr lang="en-US" sz="1382" spc="77" dirty="0">
                <a:solidFill>
                  <a:srgbClr val="000000"/>
                </a:solidFill>
                <a:latin typeface="Georgia" panose="02040502050405020303" pitchFamily="18" charset="0"/>
              </a:rPr>
              <a:t> Wellness, offering over 30 weekly group classes in dance, fitness, self-defense, martial arts, music, nutrition, stress relief, yoga, and more for $75/month. Kids can join for free. The center also provides medical and mental health care, holistic therapies, private training, healthy eating options, and more at www.dancefit-pro.com.</a:t>
            </a:r>
          </a:p>
          <a:p>
            <a:pPr algn="just">
              <a:lnSpc>
                <a:spcPts val="1520"/>
              </a:lnSpc>
            </a:pPr>
            <a:endParaRPr lang="en-US" sz="1382" spc="77" dirty="0">
              <a:solidFill>
                <a:srgbClr val="000000"/>
              </a:solidFill>
              <a:latin typeface="Georgia" panose="02040502050405020303" pitchFamily="18" charset="0"/>
            </a:endParaRPr>
          </a:p>
          <a:p>
            <a:pPr algn="just">
              <a:lnSpc>
                <a:spcPts val="1520"/>
              </a:lnSpc>
            </a:pPr>
            <a:r>
              <a:rPr lang="en-US" sz="1382" spc="77" dirty="0">
                <a:solidFill>
                  <a:srgbClr val="000000"/>
                </a:solidFill>
                <a:latin typeface="Georgia" panose="02040502050405020303" pitchFamily="18" charset="0"/>
              </a:rPr>
              <a:t>Connect with </a:t>
            </a:r>
            <a:r>
              <a:rPr lang="en-US" sz="1382" spc="77" dirty="0" err="1">
                <a:solidFill>
                  <a:srgbClr val="000000"/>
                </a:solidFill>
                <a:latin typeface="Georgia" panose="02040502050405020303" pitchFamily="18" charset="0"/>
              </a:rPr>
              <a:t>Sonda</a:t>
            </a:r>
            <a:endParaRPr lang="en-US" sz="1382" spc="77" dirty="0">
              <a:solidFill>
                <a:srgbClr val="000000"/>
              </a:solidFill>
              <a:latin typeface="Georgia" panose="02040502050405020303" pitchFamily="18" charset="0"/>
            </a:endParaRPr>
          </a:p>
          <a:p>
            <a:pPr algn="just">
              <a:lnSpc>
                <a:spcPts val="1520"/>
              </a:lnSpc>
            </a:pPr>
            <a:r>
              <a:rPr lang="en-US" sz="1382" spc="77" dirty="0">
                <a:solidFill>
                  <a:srgbClr val="000000"/>
                </a:solidFill>
                <a:latin typeface="Georgia" panose="02040502050405020303" pitchFamily="18" charset="0"/>
              </a:rPr>
              <a:t>Website: </a:t>
            </a:r>
            <a:r>
              <a:rPr lang="en-US" sz="1382" u="sng" spc="77" dirty="0">
                <a:solidFill>
                  <a:srgbClr val="000000"/>
                </a:solidFill>
                <a:latin typeface="Georgia" panose="02040502050405020303" pitchFamily="18" charset="0"/>
                <a:hlinkClick r:id="rId19" tooltip="https://www.dancefit-pro.com"/>
              </a:rPr>
              <a:t>www.dancefit-pro.com</a:t>
            </a:r>
          </a:p>
          <a:p>
            <a:pPr algn="just">
              <a:lnSpc>
                <a:spcPts val="1520"/>
              </a:lnSpc>
            </a:pPr>
            <a:endParaRPr lang="en-US" sz="1382" u="sng" spc="77" dirty="0">
              <a:solidFill>
                <a:srgbClr val="000000"/>
              </a:solidFill>
              <a:latin typeface="Georgia" panose="02040502050405020303" pitchFamily="18" charset="0"/>
              <a:hlinkClick r:id="rId19" tooltip="https://www.dancefit-pro.com"/>
            </a:endParaRPr>
          </a:p>
        </p:txBody>
      </p:sp>
      <p:sp>
        <p:nvSpPr>
          <p:cNvPr id="59" name="TextBox 59"/>
          <p:cNvSpPr txBox="1"/>
          <p:nvPr/>
        </p:nvSpPr>
        <p:spPr>
          <a:xfrm>
            <a:off x="14130064" y="3784128"/>
            <a:ext cx="3495015" cy="3847207"/>
          </a:xfrm>
          <a:prstGeom prst="rect">
            <a:avLst/>
          </a:prstGeom>
        </p:spPr>
        <p:txBody>
          <a:bodyPr lIns="0" tIns="0" rIns="0" bIns="0" rtlCol="0" anchor="t">
            <a:spAutoFit/>
          </a:bodyPr>
          <a:lstStyle/>
          <a:p>
            <a:pPr algn="just">
              <a:lnSpc>
                <a:spcPts val="1520"/>
              </a:lnSpc>
            </a:pPr>
            <a:r>
              <a:rPr lang="en-US" sz="1382" spc="77" dirty="0" err="1">
                <a:solidFill>
                  <a:srgbClr val="000000"/>
                </a:solidFill>
                <a:latin typeface="Georgia" panose="02040502050405020303" pitchFamily="18" charset="0"/>
              </a:rPr>
              <a:t>Latonyia</a:t>
            </a:r>
            <a:r>
              <a:rPr lang="en-US" sz="1382" spc="77" dirty="0">
                <a:solidFill>
                  <a:srgbClr val="000000"/>
                </a:solidFill>
                <a:latin typeface="Georgia" panose="02040502050405020303" pitchFamily="18" charset="0"/>
              </a:rPr>
              <a:t> Sumpter is the founder of Empowered </a:t>
            </a:r>
            <a:r>
              <a:rPr lang="en-US" sz="1382" spc="77" dirty="0" err="1">
                <a:solidFill>
                  <a:srgbClr val="000000"/>
                </a:solidFill>
                <a:latin typeface="Georgia" panose="02040502050405020303" pitchFamily="18" charset="0"/>
              </a:rPr>
              <a:t>WellBeing</a:t>
            </a:r>
            <a:r>
              <a:rPr lang="en-US" sz="1382" spc="77" dirty="0">
                <a:solidFill>
                  <a:srgbClr val="000000"/>
                </a:solidFill>
                <a:latin typeface="Georgia" panose="02040502050405020303" pitchFamily="18" charset="0"/>
              </a:rPr>
              <a:t>, a 300-hour certified yoga instructor, and Women’s Empowerment Coach. She is a beacon of strength and resilience on a mission to empower women through holistic wellness. Her journey began against a backdrop of childhood abandonment, rejection, and molestation experiences that could have defined her, but instead, fueled her determination to overcome. Her mission is now to help other women across the globe grow, heal, and flourish through transformative practices both on and off the yoga mat.</a:t>
            </a:r>
          </a:p>
          <a:p>
            <a:pPr algn="just">
              <a:lnSpc>
                <a:spcPts val="1520"/>
              </a:lnSpc>
            </a:pPr>
            <a:endParaRPr lang="en-US" sz="1382" spc="77" dirty="0">
              <a:solidFill>
                <a:srgbClr val="000000"/>
              </a:solidFill>
              <a:latin typeface="Georgia" panose="02040502050405020303" pitchFamily="18" charset="0"/>
            </a:endParaRPr>
          </a:p>
          <a:p>
            <a:pPr algn="just">
              <a:lnSpc>
                <a:spcPts val="1520"/>
              </a:lnSpc>
            </a:pPr>
            <a:r>
              <a:rPr lang="en-US" sz="1382" spc="77" dirty="0">
                <a:solidFill>
                  <a:srgbClr val="000000"/>
                </a:solidFill>
                <a:latin typeface="Georgia" panose="02040502050405020303" pitchFamily="18" charset="0"/>
              </a:rPr>
              <a:t>Connect with </a:t>
            </a:r>
            <a:r>
              <a:rPr lang="en-US" sz="1382" spc="77" dirty="0" err="1">
                <a:solidFill>
                  <a:srgbClr val="000000"/>
                </a:solidFill>
                <a:latin typeface="Georgia" panose="02040502050405020303" pitchFamily="18" charset="0"/>
              </a:rPr>
              <a:t>Latonyia</a:t>
            </a:r>
            <a:endParaRPr lang="en-US" sz="1382" spc="77" dirty="0">
              <a:solidFill>
                <a:srgbClr val="000000"/>
              </a:solidFill>
              <a:latin typeface="Georgia" panose="02040502050405020303" pitchFamily="18" charset="0"/>
            </a:endParaRPr>
          </a:p>
          <a:p>
            <a:pPr algn="just">
              <a:lnSpc>
                <a:spcPts val="1520"/>
              </a:lnSpc>
            </a:pPr>
            <a:r>
              <a:rPr lang="en-US" sz="1382" spc="77" dirty="0">
                <a:solidFill>
                  <a:srgbClr val="000000"/>
                </a:solidFill>
                <a:latin typeface="Georgia" panose="02040502050405020303" pitchFamily="18" charset="0"/>
              </a:rPr>
              <a:t>Instagram: </a:t>
            </a:r>
            <a:r>
              <a:rPr lang="en-US" sz="1382" u="sng" spc="77" dirty="0">
                <a:solidFill>
                  <a:srgbClr val="000000"/>
                </a:solidFill>
                <a:latin typeface="Georgia" panose="02040502050405020303" pitchFamily="18" charset="0"/>
                <a:hlinkClick r:id="rId20" tooltip="https://www.instagram.com/empowered_wellbeing1/"/>
              </a:rPr>
              <a:t>Empowered_wellbeing1</a:t>
            </a:r>
          </a:p>
          <a:p>
            <a:pPr algn="just">
              <a:lnSpc>
                <a:spcPts val="1520"/>
              </a:lnSpc>
            </a:pPr>
            <a:r>
              <a:rPr lang="en-US" sz="1382" spc="77" dirty="0" err="1">
                <a:solidFill>
                  <a:srgbClr val="000000"/>
                </a:solidFill>
                <a:latin typeface="Georgia" panose="02040502050405020303" pitchFamily="18" charset="0"/>
              </a:rPr>
              <a:t>Tiktok</a:t>
            </a:r>
            <a:r>
              <a:rPr lang="en-US" sz="1382" spc="77" dirty="0">
                <a:solidFill>
                  <a:srgbClr val="000000"/>
                </a:solidFill>
                <a:latin typeface="Georgia" panose="02040502050405020303" pitchFamily="18" charset="0"/>
              </a:rPr>
              <a:t>: </a:t>
            </a:r>
            <a:r>
              <a:rPr lang="en-US" sz="1382" u="sng" spc="77" dirty="0">
                <a:solidFill>
                  <a:srgbClr val="000000"/>
                </a:solidFill>
                <a:latin typeface="Georgia" panose="02040502050405020303" pitchFamily="18" charset="0"/>
                <a:hlinkClick r:id="rId21" tooltip="https://www.tiktok.com/@empoweredwellbeing"/>
              </a:rPr>
              <a:t>Empowered Wellbeing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874" b="-41874"/>
            </a:stretch>
          </a:blipFill>
        </p:spPr>
        <p:txBody>
          <a:bodyPr/>
          <a:lstStyle/>
          <a:p>
            <a:endParaRPr lang="en-US"/>
          </a:p>
        </p:txBody>
      </p:sp>
      <p:sp>
        <p:nvSpPr>
          <p:cNvPr id="3" name="Freeform 3"/>
          <p:cNvSpPr/>
          <p:nvPr/>
        </p:nvSpPr>
        <p:spPr>
          <a:xfrm>
            <a:off x="1145927" y="-962339"/>
            <a:ext cx="7127820" cy="2147256"/>
          </a:xfrm>
          <a:custGeom>
            <a:avLst/>
            <a:gdLst/>
            <a:ahLst/>
            <a:cxnLst/>
            <a:rect l="l" t="t" r="r" b="b"/>
            <a:pathLst>
              <a:path w="7127820" h="2147256">
                <a:moveTo>
                  <a:pt x="0" y="0"/>
                </a:moveTo>
                <a:lnTo>
                  <a:pt x="7127820" y="0"/>
                </a:lnTo>
                <a:lnTo>
                  <a:pt x="7127820" y="2147256"/>
                </a:lnTo>
                <a:lnTo>
                  <a:pt x="0" y="214725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144000" y="447773"/>
            <a:ext cx="10479302" cy="1395065"/>
            <a:chOff x="0" y="0"/>
            <a:chExt cx="13972403" cy="1860085"/>
          </a:xfrm>
        </p:grpSpPr>
        <p:grpSp>
          <p:nvGrpSpPr>
            <p:cNvPr id="5" name="Group 5"/>
            <p:cNvGrpSpPr/>
            <p:nvPr/>
          </p:nvGrpSpPr>
          <p:grpSpPr>
            <a:xfrm>
              <a:off x="0" y="0"/>
              <a:ext cx="13972403" cy="982858"/>
              <a:chOff x="0" y="0"/>
              <a:chExt cx="1738690" cy="122304"/>
            </a:xfrm>
          </p:grpSpPr>
          <p:sp>
            <p:nvSpPr>
              <p:cNvPr id="6" name="Freeform 6"/>
              <p:cNvSpPr/>
              <p:nvPr/>
            </p:nvSpPr>
            <p:spPr>
              <a:xfrm>
                <a:off x="0" y="0"/>
                <a:ext cx="1738690" cy="122304"/>
              </a:xfrm>
              <a:custGeom>
                <a:avLst/>
                <a:gdLst/>
                <a:ahLst/>
                <a:cxnLst/>
                <a:rect l="l" t="t" r="r" b="b"/>
                <a:pathLst>
                  <a:path w="1738690" h="122304">
                    <a:moveTo>
                      <a:pt x="203200" y="0"/>
                    </a:moveTo>
                    <a:lnTo>
                      <a:pt x="1738690" y="0"/>
                    </a:lnTo>
                    <a:lnTo>
                      <a:pt x="1535490" y="122304"/>
                    </a:lnTo>
                    <a:lnTo>
                      <a:pt x="0" y="122304"/>
                    </a:lnTo>
                    <a:lnTo>
                      <a:pt x="203200" y="0"/>
                    </a:lnTo>
                    <a:close/>
                  </a:path>
                </a:pathLst>
              </a:custGeom>
              <a:solidFill>
                <a:srgbClr val="F1D487"/>
              </a:solidFill>
            </p:spPr>
            <p:txBody>
              <a:bodyPr/>
              <a:lstStyle/>
              <a:p>
                <a:endParaRPr lang="en-US"/>
              </a:p>
            </p:txBody>
          </p:sp>
          <p:sp>
            <p:nvSpPr>
              <p:cNvPr id="7" name="TextBox 7"/>
              <p:cNvSpPr txBox="1"/>
              <p:nvPr/>
            </p:nvSpPr>
            <p:spPr>
              <a:xfrm>
                <a:off x="101600" y="-9525"/>
                <a:ext cx="1535490" cy="131829"/>
              </a:xfrm>
              <a:prstGeom prst="rect">
                <a:avLst/>
              </a:prstGeom>
            </p:spPr>
            <p:txBody>
              <a:bodyPr lIns="50800" tIns="50800" rIns="50800" bIns="50800" rtlCol="0" anchor="ctr"/>
              <a:lstStyle/>
              <a:p>
                <a:pPr algn="ctr">
                  <a:lnSpc>
                    <a:spcPts val="3131"/>
                  </a:lnSpc>
                </a:pPr>
                <a:endParaRPr/>
              </a:p>
            </p:txBody>
          </p:sp>
        </p:grpSp>
        <p:sp>
          <p:nvSpPr>
            <p:cNvPr id="8" name="TextBox 8"/>
            <p:cNvSpPr txBox="1"/>
            <p:nvPr/>
          </p:nvSpPr>
          <p:spPr>
            <a:xfrm>
              <a:off x="2740265" y="47625"/>
              <a:ext cx="8700858" cy="1812460"/>
            </a:xfrm>
            <a:prstGeom prst="rect">
              <a:avLst/>
            </a:prstGeom>
          </p:spPr>
          <p:txBody>
            <a:bodyPr lIns="0" tIns="0" rIns="0" bIns="0" rtlCol="0" anchor="t">
              <a:spAutoFit/>
            </a:bodyPr>
            <a:lstStyle/>
            <a:p>
              <a:pPr>
                <a:lnSpc>
                  <a:spcPts val="5333"/>
                </a:lnSpc>
              </a:pPr>
              <a:r>
                <a:rPr lang="en-US" sz="4849" spc="271" dirty="0">
                  <a:solidFill>
                    <a:srgbClr val="000000"/>
                  </a:solidFill>
                  <a:latin typeface="Georgia" panose="02040502050405020303" pitchFamily="18" charset="0"/>
                </a:rPr>
                <a:t>MEET OUR SPEAKERS</a:t>
              </a:r>
            </a:p>
          </p:txBody>
        </p:sp>
      </p:grpSp>
      <p:grpSp>
        <p:nvGrpSpPr>
          <p:cNvPr id="9" name="Group 9"/>
          <p:cNvGrpSpPr/>
          <p:nvPr/>
        </p:nvGrpSpPr>
        <p:grpSpPr>
          <a:xfrm>
            <a:off x="997995" y="1897517"/>
            <a:ext cx="4894428" cy="6873944"/>
            <a:chOff x="0" y="0"/>
            <a:chExt cx="6525904" cy="9165258"/>
          </a:xfrm>
        </p:grpSpPr>
        <p:grpSp>
          <p:nvGrpSpPr>
            <p:cNvPr id="10" name="Group 10"/>
            <p:cNvGrpSpPr/>
            <p:nvPr/>
          </p:nvGrpSpPr>
          <p:grpSpPr>
            <a:xfrm rot="5400000">
              <a:off x="-131501" y="2507853"/>
              <a:ext cx="6788906" cy="6525904"/>
              <a:chOff x="0" y="0"/>
              <a:chExt cx="1030344" cy="990429"/>
            </a:xfrm>
          </p:grpSpPr>
          <p:sp>
            <p:nvSpPr>
              <p:cNvPr id="11" name="Freeform 11"/>
              <p:cNvSpPr/>
              <p:nvPr/>
            </p:nvSpPr>
            <p:spPr>
              <a:xfrm>
                <a:off x="0" y="0"/>
                <a:ext cx="1030344" cy="990429"/>
              </a:xfrm>
              <a:custGeom>
                <a:avLst/>
                <a:gdLst/>
                <a:ahLst/>
                <a:cxnLst/>
                <a:rect l="l" t="t" r="r" b="b"/>
                <a:pathLst>
                  <a:path w="1030344" h="990429">
                    <a:moveTo>
                      <a:pt x="30314" y="0"/>
                    </a:moveTo>
                    <a:lnTo>
                      <a:pt x="1000030" y="0"/>
                    </a:lnTo>
                    <a:cubicBezTo>
                      <a:pt x="1016772" y="0"/>
                      <a:pt x="1030344" y="13572"/>
                      <a:pt x="1030344" y="30314"/>
                    </a:cubicBezTo>
                    <a:lnTo>
                      <a:pt x="1030344" y="960115"/>
                    </a:lnTo>
                    <a:cubicBezTo>
                      <a:pt x="1030344" y="968155"/>
                      <a:pt x="1027151" y="975865"/>
                      <a:pt x="1021466" y="981550"/>
                    </a:cubicBezTo>
                    <a:cubicBezTo>
                      <a:pt x="1015781" y="987235"/>
                      <a:pt x="1008070" y="990429"/>
                      <a:pt x="1000030" y="990429"/>
                    </a:cubicBezTo>
                    <a:lnTo>
                      <a:pt x="30314" y="990429"/>
                    </a:lnTo>
                    <a:cubicBezTo>
                      <a:pt x="22274" y="990429"/>
                      <a:pt x="14564" y="987235"/>
                      <a:pt x="8879" y="981550"/>
                    </a:cubicBezTo>
                    <a:cubicBezTo>
                      <a:pt x="3194" y="975865"/>
                      <a:pt x="0" y="968155"/>
                      <a:pt x="0" y="960115"/>
                    </a:cubicBezTo>
                    <a:lnTo>
                      <a:pt x="0" y="30314"/>
                    </a:lnTo>
                    <a:cubicBezTo>
                      <a:pt x="0" y="22274"/>
                      <a:pt x="3194" y="14564"/>
                      <a:pt x="8879" y="8879"/>
                    </a:cubicBezTo>
                    <a:cubicBezTo>
                      <a:pt x="14564" y="3194"/>
                      <a:pt x="22274" y="0"/>
                      <a:pt x="30314" y="0"/>
                    </a:cubicBezTo>
                    <a:close/>
                  </a:path>
                </a:pathLst>
              </a:custGeom>
              <a:solidFill>
                <a:srgbClr val="FFFFFF">
                  <a:alpha val="81961"/>
                </a:srgbClr>
              </a:solidFill>
              <a:ln w="57150" cap="rnd">
                <a:solidFill>
                  <a:srgbClr val="EBCE6E">
                    <a:alpha val="81961"/>
                  </a:srgbClr>
                </a:solidFill>
                <a:prstDash val="solid"/>
                <a:round/>
              </a:ln>
            </p:spPr>
            <p:txBody>
              <a:bodyPr/>
              <a:lstStyle/>
              <a:p>
                <a:endParaRPr lang="en-US"/>
              </a:p>
            </p:txBody>
          </p:sp>
          <p:sp>
            <p:nvSpPr>
              <p:cNvPr id="12" name="TextBox 12"/>
              <p:cNvSpPr txBox="1"/>
              <p:nvPr/>
            </p:nvSpPr>
            <p:spPr>
              <a:xfrm>
                <a:off x="0" y="-9525"/>
                <a:ext cx="1030344" cy="999954"/>
              </a:xfrm>
              <a:prstGeom prst="rect">
                <a:avLst/>
              </a:prstGeom>
            </p:spPr>
            <p:txBody>
              <a:bodyPr lIns="73893" tIns="73893" rIns="73893" bIns="73893" rtlCol="0" anchor="ctr"/>
              <a:lstStyle/>
              <a:p>
                <a:pPr algn="ctr">
                  <a:lnSpc>
                    <a:spcPts val="2956"/>
                  </a:lnSpc>
                </a:pPr>
                <a:endParaRPr/>
              </a:p>
            </p:txBody>
          </p:sp>
        </p:grpSp>
        <p:sp>
          <p:nvSpPr>
            <p:cNvPr id="13" name="TextBox 13"/>
            <p:cNvSpPr txBox="1"/>
            <p:nvPr/>
          </p:nvSpPr>
          <p:spPr>
            <a:xfrm>
              <a:off x="325647" y="3715308"/>
              <a:ext cx="5874611" cy="5198004"/>
            </a:xfrm>
            <a:prstGeom prst="rect">
              <a:avLst/>
            </a:prstGeom>
          </p:spPr>
          <p:txBody>
            <a:bodyPr lIns="0" tIns="0" rIns="0" bIns="0" rtlCol="0" anchor="t">
              <a:spAutoFit/>
            </a:bodyPr>
            <a:lstStyle/>
            <a:p>
              <a:pPr algn="just">
                <a:lnSpc>
                  <a:spcPts val="1917"/>
                </a:lnSpc>
              </a:pPr>
              <a:r>
                <a:rPr lang="en-US" sz="1742" spc="97" dirty="0">
                  <a:solidFill>
                    <a:srgbClr val="000000"/>
                  </a:solidFill>
                  <a:latin typeface="Georgia" panose="02040502050405020303" pitchFamily="18" charset="0"/>
                </a:rPr>
                <a:t>Olusegun </a:t>
              </a:r>
              <a:r>
                <a:rPr lang="en-US" sz="1742" spc="97" dirty="0" err="1">
                  <a:solidFill>
                    <a:srgbClr val="000000"/>
                  </a:solidFill>
                  <a:latin typeface="Georgia" panose="02040502050405020303" pitchFamily="18" charset="0"/>
                </a:rPr>
                <a:t>Eluyode</a:t>
              </a:r>
              <a:r>
                <a:rPr lang="en-US" sz="1742" spc="97" dirty="0">
                  <a:solidFill>
                    <a:srgbClr val="000000"/>
                  </a:solidFill>
                  <a:latin typeface="Georgia" panose="02040502050405020303" pitchFamily="18" charset="0"/>
                </a:rPr>
                <a:t>, also known as Phenomenal Trainer, is a career advisor, author, business strategist, serial entrepreneur, and anti-status quo advocate. He is the founder of </a:t>
              </a:r>
              <a:r>
                <a:rPr lang="en-US" sz="1742" spc="97" dirty="0" err="1">
                  <a:solidFill>
                    <a:srgbClr val="000000"/>
                  </a:solidFill>
                  <a:latin typeface="Georgia" panose="02040502050405020303" pitchFamily="18" charset="0"/>
                </a:rPr>
                <a:t>Housterdin</a:t>
              </a:r>
              <a:r>
                <a:rPr lang="en-US" sz="1742" spc="97" dirty="0">
                  <a:solidFill>
                    <a:srgbClr val="000000"/>
                  </a:solidFill>
                  <a:latin typeface="Georgia" panose="02040502050405020303" pitchFamily="18" charset="0"/>
                </a:rPr>
                <a:t> Consulting and </a:t>
              </a:r>
              <a:r>
                <a:rPr lang="en-US" sz="1742" spc="97" dirty="0" err="1">
                  <a:solidFill>
                    <a:srgbClr val="000000"/>
                  </a:solidFill>
                  <a:latin typeface="Georgia" panose="02040502050405020303" pitchFamily="18" charset="0"/>
                </a:rPr>
                <a:t>Lacaperia</a:t>
              </a:r>
              <a:r>
                <a:rPr lang="en-US" sz="1742" spc="97" dirty="0">
                  <a:solidFill>
                    <a:srgbClr val="000000"/>
                  </a:solidFill>
                  <a:latin typeface="Georgia" panose="02040502050405020303" pitchFamily="18" charset="0"/>
                </a:rPr>
                <a:t> Academy. Olusegun is the author of several works, including "Create Your Throne in That Industry," "African Youth," and "The Future of Jobs," among others.</a:t>
              </a:r>
            </a:p>
            <a:p>
              <a:pPr algn="just">
                <a:lnSpc>
                  <a:spcPts val="1917"/>
                </a:lnSpc>
              </a:pPr>
              <a:endParaRPr lang="en-US" sz="1742" spc="97" dirty="0">
                <a:solidFill>
                  <a:srgbClr val="000000"/>
                </a:solidFill>
                <a:latin typeface="Georgia" panose="02040502050405020303" pitchFamily="18" charset="0"/>
              </a:endParaRPr>
            </a:p>
            <a:p>
              <a:pPr algn="just">
                <a:lnSpc>
                  <a:spcPts val="1917"/>
                </a:lnSpc>
              </a:pPr>
              <a:r>
                <a:rPr lang="en-US" sz="1742" spc="97" dirty="0">
                  <a:solidFill>
                    <a:srgbClr val="000000"/>
                  </a:solidFill>
                  <a:latin typeface="Georgia" panose="02040502050405020303" pitchFamily="18" charset="0"/>
                </a:rPr>
                <a:t>Connect with Olusegun</a:t>
              </a:r>
            </a:p>
            <a:p>
              <a:pPr algn="just">
                <a:lnSpc>
                  <a:spcPts val="1917"/>
                </a:lnSpc>
              </a:pPr>
              <a:r>
                <a:rPr lang="en-US" sz="1742" spc="97" dirty="0">
                  <a:solidFill>
                    <a:srgbClr val="000000"/>
                  </a:solidFill>
                  <a:latin typeface="Georgia" panose="02040502050405020303" pitchFamily="18" charset="0"/>
                </a:rPr>
                <a:t>Facebook: </a:t>
              </a:r>
              <a:r>
                <a:rPr lang="en-US" sz="1742" u="sng" spc="97" dirty="0" err="1">
                  <a:solidFill>
                    <a:srgbClr val="000000"/>
                  </a:solidFill>
                  <a:latin typeface="Georgia" panose="02040502050405020303" pitchFamily="18" charset="0"/>
                  <a:hlinkClick r:id="rId4" tooltip="http://www.facebook.com/seguneluyode"/>
                </a:rPr>
                <a:t>seguneluyode</a:t>
              </a:r>
              <a:endParaRPr lang="en-US" sz="1742" u="sng" spc="97" dirty="0">
                <a:solidFill>
                  <a:srgbClr val="000000"/>
                </a:solidFill>
                <a:latin typeface="Georgia" panose="02040502050405020303" pitchFamily="18" charset="0"/>
                <a:hlinkClick r:id="rId4" tooltip="http://www.facebook.com/seguneluyode"/>
              </a:endParaRPr>
            </a:p>
            <a:p>
              <a:pPr algn="just">
                <a:lnSpc>
                  <a:spcPts val="1917"/>
                </a:lnSpc>
              </a:pPr>
              <a:r>
                <a:rPr lang="en-US" sz="1742" spc="97" dirty="0">
                  <a:solidFill>
                    <a:srgbClr val="000000"/>
                  </a:solidFill>
                  <a:latin typeface="Georgia" panose="02040502050405020303" pitchFamily="18" charset="0"/>
                </a:rPr>
                <a:t>Instagram: </a:t>
              </a:r>
              <a:r>
                <a:rPr lang="en-US" sz="1742" u="sng" spc="97" dirty="0" err="1">
                  <a:solidFill>
                    <a:srgbClr val="000000"/>
                  </a:solidFill>
                  <a:latin typeface="Georgia" panose="02040502050405020303" pitchFamily="18" charset="0"/>
                  <a:hlinkClick r:id="rId5" tooltip="https://www.instagram.com/oluseguneluyode_TPT"/>
                </a:rPr>
                <a:t>oluseguneluyode_TPT</a:t>
              </a:r>
              <a:endParaRPr lang="en-US" sz="1742" u="sng" spc="97" dirty="0">
                <a:solidFill>
                  <a:srgbClr val="000000"/>
                </a:solidFill>
                <a:latin typeface="Georgia" panose="02040502050405020303" pitchFamily="18" charset="0"/>
                <a:hlinkClick r:id="rId5" tooltip="https://www.instagram.com/oluseguneluyode_TPT"/>
              </a:endParaRPr>
            </a:p>
            <a:p>
              <a:pPr algn="just">
                <a:lnSpc>
                  <a:spcPts val="1917"/>
                </a:lnSpc>
              </a:pPr>
              <a:r>
                <a:rPr lang="en-US" sz="1742" spc="97" dirty="0">
                  <a:solidFill>
                    <a:srgbClr val="000000"/>
                  </a:solidFill>
                  <a:latin typeface="Georgia" panose="02040502050405020303" pitchFamily="18" charset="0"/>
                </a:rPr>
                <a:t>LinkedIn: </a:t>
              </a:r>
              <a:r>
                <a:rPr lang="en-US" sz="1742" u="sng" spc="97" dirty="0" err="1">
                  <a:solidFill>
                    <a:srgbClr val="000000"/>
                  </a:solidFill>
                  <a:latin typeface="Georgia" panose="02040502050405020303" pitchFamily="18" charset="0"/>
                  <a:hlinkClick r:id="rId6" tooltip="https://www.linkedin.com/in/olusegun-eluyode-5b9857102/"/>
                </a:rPr>
                <a:t>oluseguneluyode</a:t>
              </a:r>
              <a:endParaRPr lang="en-US" sz="1742" u="sng" spc="97" dirty="0">
                <a:solidFill>
                  <a:srgbClr val="000000"/>
                </a:solidFill>
                <a:latin typeface="Georgia" panose="02040502050405020303" pitchFamily="18" charset="0"/>
                <a:hlinkClick r:id="rId6" tooltip="https://www.linkedin.com/in/olusegun-eluyode-5b9857102/"/>
              </a:endParaRPr>
            </a:p>
          </p:txBody>
        </p:sp>
        <p:grpSp>
          <p:nvGrpSpPr>
            <p:cNvPr id="14" name="Group 14"/>
            <p:cNvGrpSpPr/>
            <p:nvPr/>
          </p:nvGrpSpPr>
          <p:grpSpPr>
            <a:xfrm>
              <a:off x="1547341" y="155538"/>
              <a:ext cx="3339666" cy="3348513"/>
              <a:chOff x="0" y="0"/>
              <a:chExt cx="847785" cy="850031"/>
            </a:xfrm>
          </p:grpSpPr>
          <p:sp>
            <p:nvSpPr>
              <p:cNvPr id="15" name="Freeform 15"/>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16" name="TextBox 16"/>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17" name="Group 17"/>
            <p:cNvGrpSpPr>
              <a:grpSpLocks noChangeAspect="1"/>
            </p:cNvGrpSpPr>
            <p:nvPr/>
          </p:nvGrpSpPr>
          <p:grpSpPr>
            <a:xfrm>
              <a:off x="1478434" y="155538"/>
              <a:ext cx="3477442" cy="3463858"/>
              <a:chOff x="0" y="0"/>
              <a:chExt cx="6502400" cy="6477000"/>
            </a:xfrm>
          </p:grpSpPr>
          <p:sp>
            <p:nvSpPr>
              <p:cNvPr id="18" name="Freeform 1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21030" r="223" b="-9562"/>
                </a:stretch>
              </a:blipFill>
            </p:spPr>
            <p:txBody>
              <a:bodyPr/>
              <a:lstStyle/>
              <a:p>
                <a:endParaRPr lang="en-US"/>
              </a:p>
            </p:txBody>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20" name="Freeform 20"/>
            <p:cNvSpPr/>
            <p:nvPr/>
          </p:nvSpPr>
          <p:spPr>
            <a:xfrm>
              <a:off x="1377800" y="0"/>
              <a:ext cx="3578076" cy="3591544"/>
            </a:xfrm>
            <a:custGeom>
              <a:avLst/>
              <a:gdLst/>
              <a:ahLst/>
              <a:cxnLst/>
              <a:rect l="l" t="t" r="r" b="b"/>
              <a:pathLst>
                <a:path w="3578076" h="3591544">
                  <a:moveTo>
                    <a:pt x="0" y="0"/>
                  </a:moveTo>
                  <a:lnTo>
                    <a:pt x="3578076" y="0"/>
                  </a:lnTo>
                  <a:lnTo>
                    <a:pt x="3578076" y="3591544"/>
                  </a:lnTo>
                  <a:lnTo>
                    <a:pt x="0" y="3591544"/>
                  </a:lnTo>
                  <a:lnTo>
                    <a:pt x="0" y="0"/>
                  </a:lnTo>
                  <a:close/>
                </a:path>
              </a:pathLst>
            </a:custGeom>
            <a:blipFill>
              <a:blip r:embed="rId8"/>
              <a:stretch>
                <a:fillRect/>
              </a:stretch>
            </a:blipFill>
          </p:spPr>
          <p:txBody>
            <a:bodyPr/>
            <a:lstStyle/>
            <a:p>
              <a:endParaRPr lang="en-US"/>
            </a:p>
          </p:txBody>
        </p:sp>
      </p:grpSp>
      <p:grpSp>
        <p:nvGrpSpPr>
          <p:cNvPr id="21" name="Group 21"/>
          <p:cNvGrpSpPr/>
          <p:nvPr/>
        </p:nvGrpSpPr>
        <p:grpSpPr>
          <a:xfrm>
            <a:off x="6348615" y="1897517"/>
            <a:ext cx="5560065" cy="7685936"/>
            <a:chOff x="0" y="0"/>
            <a:chExt cx="7413420" cy="10247914"/>
          </a:xfrm>
        </p:grpSpPr>
        <p:grpSp>
          <p:nvGrpSpPr>
            <p:cNvPr id="22" name="Group 22"/>
            <p:cNvGrpSpPr/>
            <p:nvPr/>
          </p:nvGrpSpPr>
          <p:grpSpPr>
            <a:xfrm rot="5400000">
              <a:off x="-180934" y="2559785"/>
              <a:ext cx="7775288" cy="7413420"/>
              <a:chOff x="0" y="0"/>
              <a:chExt cx="1180046" cy="1125126"/>
            </a:xfrm>
          </p:grpSpPr>
          <p:sp>
            <p:nvSpPr>
              <p:cNvPr id="23" name="Freeform 23"/>
              <p:cNvSpPr/>
              <p:nvPr/>
            </p:nvSpPr>
            <p:spPr>
              <a:xfrm>
                <a:off x="0" y="0"/>
                <a:ext cx="1180046" cy="1125126"/>
              </a:xfrm>
              <a:custGeom>
                <a:avLst/>
                <a:gdLst/>
                <a:ahLst/>
                <a:cxnLst/>
                <a:rect l="l" t="t" r="r" b="b"/>
                <a:pathLst>
                  <a:path w="1180046" h="1125126">
                    <a:moveTo>
                      <a:pt x="25737" y="0"/>
                    </a:moveTo>
                    <a:lnTo>
                      <a:pt x="1154309" y="0"/>
                    </a:lnTo>
                    <a:cubicBezTo>
                      <a:pt x="1168523" y="0"/>
                      <a:pt x="1180046" y="11523"/>
                      <a:pt x="1180046" y="25737"/>
                    </a:cubicBezTo>
                    <a:lnTo>
                      <a:pt x="1180046" y="1099389"/>
                    </a:lnTo>
                    <a:cubicBezTo>
                      <a:pt x="1180046" y="1106215"/>
                      <a:pt x="1177335" y="1112761"/>
                      <a:pt x="1172508" y="1117588"/>
                    </a:cubicBezTo>
                    <a:cubicBezTo>
                      <a:pt x="1167681" y="1122415"/>
                      <a:pt x="1161135" y="1125126"/>
                      <a:pt x="1154309" y="1125126"/>
                    </a:cubicBezTo>
                    <a:lnTo>
                      <a:pt x="25737" y="1125126"/>
                    </a:lnTo>
                    <a:cubicBezTo>
                      <a:pt x="18911" y="1125126"/>
                      <a:pt x="12365" y="1122415"/>
                      <a:pt x="7538" y="1117588"/>
                    </a:cubicBezTo>
                    <a:cubicBezTo>
                      <a:pt x="2712" y="1112761"/>
                      <a:pt x="0" y="1106215"/>
                      <a:pt x="0" y="1099389"/>
                    </a:cubicBezTo>
                    <a:lnTo>
                      <a:pt x="0" y="25737"/>
                    </a:lnTo>
                    <a:cubicBezTo>
                      <a:pt x="0" y="18911"/>
                      <a:pt x="2712" y="12365"/>
                      <a:pt x="7538" y="7538"/>
                    </a:cubicBezTo>
                    <a:cubicBezTo>
                      <a:pt x="12365" y="2712"/>
                      <a:pt x="18911" y="0"/>
                      <a:pt x="25737" y="0"/>
                    </a:cubicBezTo>
                    <a:close/>
                  </a:path>
                </a:pathLst>
              </a:custGeom>
              <a:solidFill>
                <a:srgbClr val="FFFFFF">
                  <a:alpha val="81961"/>
                </a:srgbClr>
              </a:solidFill>
              <a:ln w="19050" cap="sq">
                <a:solidFill>
                  <a:srgbClr val="EBCE6E">
                    <a:alpha val="81961"/>
                  </a:srgbClr>
                </a:solidFill>
                <a:prstDash val="solid"/>
                <a:miter/>
              </a:ln>
            </p:spPr>
            <p:txBody>
              <a:bodyPr/>
              <a:lstStyle/>
              <a:p>
                <a:endParaRPr lang="en-US"/>
              </a:p>
            </p:txBody>
          </p:sp>
          <p:sp>
            <p:nvSpPr>
              <p:cNvPr id="24" name="TextBox 24"/>
              <p:cNvSpPr txBox="1"/>
              <p:nvPr/>
            </p:nvSpPr>
            <p:spPr>
              <a:xfrm>
                <a:off x="0" y="-9525"/>
                <a:ext cx="1180046" cy="1134651"/>
              </a:xfrm>
              <a:prstGeom prst="rect">
                <a:avLst/>
              </a:prstGeom>
            </p:spPr>
            <p:txBody>
              <a:bodyPr lIns="31445" tIns="31445" rIns="31445" bIns="31445" rtlCol="0" anchor="ctr"/>
              <a:lstStyle/>
              <a:p>
                <a:pPr algn="ctr">
                  <a:lnSpc>
                    <a:spcPts val="2956"/>
                  </a:lnSpc>
                </a:pPr>
                <a:endParaRPr/>
              </a:p>
            </p:txBody>
          </p:sp>
        </p:grpSp>
        <p:sp>
          <p:nvSpPr>
            <p:cNvPr id="25" name="TextBox 25"/>
            <p:cNvSpPr txBox="1"/>
            <p:nvPr/>
          </p:nvSpPr>
          <p:spPr>
            <a:xfrm>
              <a:off x="234879" y="3750409"/>
              <a:ext cx="6943664" cy="6497505"/>
            </a:xfrm>
            <a:prstGeom prst="rect">
              <a:avLst/>
            </a:prstGeom>
          </p:spPr>
          <p:txBody>
            <a:bodyPr lIns="0" tIns="0" rIns="0" bIns="0" rtlCol="0" anchor="t">
              <a:spAutoFit/>
            </a:bodyPr>
            <a:lstStyle/>
            <a:p>
              <a:pPr algn="just">
                <a:lnSpc>
                  <a:spcPts val="1917"/>
                </a:lnSpc>
              </a:pPr>
              <a:r>
                <a:rPr lang="en-US" sz="1742" spc="97" dirty="0">
                  <a:solidFill>
                    <a:srgbClr val="000000"/>
                  </a:solidFill>
                  <a:latin typeface="Georgia" panose="02040502050405020303" pitchFamily="18" charset="0"/>
                </a:rPr>
                <a:t>Candace Lance is a certified Ayurveda Nutritionist &amp; Certified Holistic Wellness Coach. She transitioned from corporate burnout and hitting rock bottom in her health to become the founder of Holistically Well, a wellness practice rooted in optimal health, well-being, and longevity through Ayurveda practices.</a:t>
              </a:r>
            </a:p>
            <a:p>
              <a:pPr algn="just">
                <a:lnSpc>
                  <a:spcPts val="1917"/>
                </a:lnSpc>
              </a:pPr>
              <a:endParaRPr lang="en-US" sz="1742" spc="97" dirty="0">
                <a:solidFill>
                  <a:srgbClr val="000000"/>
                </a:solidFill>
                <a:latin typeface="Georgia" panose="02040502050405020303" pitchFamily="18" charset="0"/>
              </a:endParaRPr>
            </a:p>
            <a:p>
              <a:pPr algn="just">
                <a:lnSpc>
                  <a:spcPts val="1917"/>
                </a:lnSpc>
              </a:pPr>
              <a:r>
                <a:rPr lang="en-US" sz="1742" spc="97" dirty="0">
                  <a:solidFill>
                    <a:srgbClr val="000000"/>
                  </a:solidFill>
                  <a:latin typeface="Georgia" panose="02040502050405020303" pitchFamily="18" charset="0"/>
                </a:rPr>
                <a:t>Connect with Candace</a:t>
              </a:r>
            </a:p>
            <a:p>
              <a:pPr algn="just">
                <a:lnSpc>
                  <a:spcPts val="1917"/>
                </a:lnSpc>
              </a:pPr>
              <a:r>
                <a:rPr lang="en-US" sz="1742" spc="97" dirty="0">
                  <a:solidFill>
                    <a:srgbClr val="000000"/>
                  </a:solidFill>
                  <a:latin typeface="Georgia" panose="02040502050405020303" pitchFamily="18" charset="0"/>
                </a:rPr>
                <a:t>Facebook: </a:t>
              </a:r>
              <a:r>
                <a:rPr lang="en-US" sz="1742" u="sng" spc="97" dirty="0" err="1">
                  <a:solidFill>
                    <a:srgbClr val="000000"/>
                  </a:solidFill>
                  <a:latin typeface="Georgia" panose="02040502050405020303" pitchFamily="18" charset="0"/>
                  <a:hlinkClick r:id="rId9" tooltip="https://www.facebook.com/holisticallywellwithcandace/"/>
                </a:rPr>
                <a:t>holisticallywellwithcandace</a:t>
              </a:r>
              <a:endParaRPr lang="en-US" sz="1742" u="sng" spc="97" dirty="0">
                <a:solidFill>
                  <a:srgbClr val="000000"/>
                </a:solidFill>
                <a:latin typeface="Georgia" panose="02040502050405020303" pitchFamily="18" charset="0"/>
                <a:hlinkClick r:id="rId9" tooltip="https://www.facebook.com/holisticallywellwithcandace/"/>
              </a:endParaRPr>
            </a:p>
            <a:p>
              <a:pPr algn="just">
                <a:lnSpc>
                  <a:spcPts val="1917"/>
                </a:lnSpc>
              </a:pPr>
              <a:r>
                <a:rPr lang="en-US" sz="1742" spc="97" dirty="0">
                  <a:solidFill>
                    <a:srgbClr val="000000"/>
                  </a:solidFill>
                  <a:latin typeface="Georgia" panose="02040502050405020303" pitchFamily="18" charset="0"/>
                </a:rPr>
                <a:t>Instagram: </a:t>
              </a:r>
              <a:r>
                <a:rPr lang="en-US" sz="1742" u="sng" spc="97" dirty="0" err="1">
                  <a:solidFill>
                    <a:srgbClr val="000000"/>
                  </a:solidFill>
                  <a:latin typeface="Georgia" panose="02040502050405020303" pitchFamily="18" charset="0"/>
                  <a:hlinkClick r:id="rId10" tooltip="https://www.instagram.com/holisticallywellwithcandace/"/>
                </a:rPr>
                <a:t>holisticallywellwithcandace</a:t>
              </a:r>
              <a:endParaRPr lang="en-US" sz="1742" u="sng" spc="97" dirty="0">
                <a:solidFill>
                  <a:srgbClr val="000000"/>
                </a:solidFill>
                <a:latin typeface="Georgia" panose="02040502050405020303" pitchFamily="18" charset="0"/>
                <a:hlinkClick r:id="rId10" tooltip="https://www.instagram.com/holisticallywellwithcandace/"/>
              </a:endParaRPr>
            </a:p>
            <a:p>
              <a:pPr algn="just">
                <a:lnSpc>
                  <a:spcPts val="1917"/>
                </a:lnSpc>
              </a:pPr>
              <a:r>
                <a:rPr lang="en-US" sz="1742" spc="97" dirty="0">
                  <a:solidFill>
                    <a:srgbClr val="000000"/>
                  </a:solidFill>
                  <a:latin typeface="Georgia" panose="02040502050405020303" pitchFamily="18" charset="0"/>
                </a:rPr>
                <a:t>Website: </a:t>
              </a:r>
              <a:r>
                <a:rPr lang="en-US" sz="1742" u="sng" spc="97" dirty="0">
                  <a:solidFill>
                    <a:srgbClr val="000000"/>
                  </a:solidFill>
                  <a:latin typeface="Georgia" panose="02040502050405020303" pitchFamily="18" charset="0"/>
                  <a:hlinkClick r:id="rId11" tooltip="http://www.holisticallywellut.com"/>
                </a:rPr>
                <a:t>http://www.holisticallywellut.com/</a:t>
              </a:r>
            </a:p>
            <a:p>
              <a:pPr>
                <a:lnSpc>
                  <a:spcPts val="1917"/>
                </a:lnSpc>
              </a:pPr>
              <a:r>
                <a:rPr lang="en-US" sz="1742" spc="97" dirty="0">
                  <a:solidFill>
                    <a:srgbClr val="000000"/>
                  </a:solidFill>
                  <a:latin typeface="Georgia" panose="02040502050405020303" pitchFamily="18" charset="0"/>
                </a:rPr>
                <a:t>Free Resource, Build a Routine to Meet Your Needs: </a:t>
              </a:r>
              <a:r>
                <a:rPr lang="en-US" sz="1742" u="sng" spc="97" dirty="0">
                  <a:solidFill>
                    <a:srgbClr val="000000"/>
                  </a:solidFill>
                  <a:latin typeface="Georgia" panose="02040502050405020303" pitchFamily="18" charset="0"/>
                  <a:hlinkClick r:id="rId12" tooltip="https://view.flodesk.com/pages/64e14c07c7567cef7b9f6be5"/>
                </a:rPr>
                <a:t>https://view.flodesk.com/pages/64e14c07c7567cef7b9f6be5</a:t>
              </a:r>
            </a:p>
            <a:p>
              <a:pPr>
                <a:lnSpc>
                  <a:spcPts val="1917"/>
                </a:lnSpc>
              </a:pPr>
              <a:r>
                <a:rPr lang="en-US" sz="1742" spc="97" dirty="0">
                  <a:solidFill>
                    <a:srgbClr val="000000"/>
                  </a:solidFill>
                  <a:latin typeface="Georgia" panose="02040502050405020303" pitchFamily="18" charset="0"/>
                </a:rPr>
                <a:t>Complementary 30 minute health &amp; wellness coaching session: </a:t>
              </a:r>
            </a:p>
            <a:p>
              <a:pPr>
                <a:lnSpc>
                  <a:spcPts val="1917"/>
                </a:lnSpc>
              </a:pPr>
              <a:r>
                <a:rPr lang="en-US" sz="1742" u="sng" spc="97" dirty="0">
                  <a:solidFill>
                    <a:srgbClr val="000000"/>
                  </a:solidFill>
                  <a:latin typeface="Georgia" panose="02040502050405020303" pitchFamily="18" charset="0"/>
                  <a:hlinkClick r:id="rId13" tooltip="https://heal.me/practitioner/candace-n-lance"/>
                </a:rPr>
                <a:t>https://heal.me/practitioner/candace-n-lance</a:t>
              </a:r>
            </a:p>
          </p:txBody>
        </p:sp>
        <p:grpSp>
          <p:nvGrpSpPr>
            <p:cNvPr id="26" name="Group 26"/>
            <p:cNvGrpSpPr/>
            <p:nvPr/>
          </p:nvGrpSpPr>
          <p:grpSpPr>
            <a:xfrm>
              <a:off x="2291432" y="141719"/>
              <a:ext cx="3470122" cy="3479315"/>
              <a:chOff x="0" y="0"/>
              <a:chExt cx="847785" cy="850031"/>
            </a:xfrm>
          </p:grpSpPr>
          <p:sp>
            <p:nvSpPr>
              <p:cNvPr id="27" name="Freeform 27"/>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28" name="TextBox 28"/>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29" name="Group 29"/>
            <p:cNvGrpSpPr>
              <a:grpSpLocks noChangeAspect="1"/>
            </p:cNvGrpSpPr>
            <p:nvPr/>
          </p:nvGrpSpPr>
          <p:grpSpPr>
            <a:xfrm>
              <a:off x="2219834" y="141719"/>
              <a:ext cx="3613279" cy="3599165"/>
              <a:chOff x="0" y="0"/>
              <a:chExt cx="6502400" cy="6477000"/>
            </a:xfrm>
          </p:grpSpPr>
          <p:sp>
            <p:nvSpPr>
              <p:cNvPr id="30" name="Freeform 3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4"/>
                <a:stretch>
                  <a:fillRect l="223" t="-3086" r="223" b="-46912"/>
                </a:stretch>
              </a:blipFill>
            </p:spPr>
            <p:txBody>
              <a:bodyPr/>
              <a:lstStyle/>
              <a:p>
                <a:endParaRPr lang="en-US"/>
              </a:p>
            </p:txBody>
          </p:sp>
          <p:sp>
            <p:nvSpPr>
              <p:cNvPr id="31" name="Freeform 3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32" name="Freeform 32"/>
            <p:cNvSpPr/>
            <p:nvPr/>
          </p:nvSpPr>
          <p:spPr>
            <a:xfrm>
              <a:off x="2129746" y="0"/>
              <a:ext cx="3717845" cy="3731839"/>
            </a:xfrm>
            <a:custGeom>
              <a:avLst/>
              <a:gdLst/>
              <a:ahLst/>
              <a:cxnLst/>
              <a:rect l="l" t="t" r="r" b="b"/>
              <a:pathLst>
                <a:path w="3717845" h="3731839">
                  <a:moveTo>
                    <a:pt x="0" y="0"/>
                  </a:moveTo>
                  <a:lnTo>
                    <a:pt x="3717844" y="0"/>
                  </a:lnTo>
                  <a:lnTo>
                    <a:pt x="3717844" y="3731839"/>
                  </a:lnTo>
                  <a:lnTo>
                    <a:pt x="0" y="3731839"/>
                  </a:lnTo>
                  <a:lnTo>
                    <a:pt x="0" y="0"/>
                  </a:lnTo>
                  <a:close/>
                </a:path>
              </a:pathLst>
            </a:custGeom>
            <a:blipFill>
              <a:blip r:embed="rId8"/>
              <a:stretch>
                <a:fillRect/>
              </a:stretch>
            </a:blipFill>
          </p:spPr>
          <p:txBody>
            <a:bodyPr/>
            <a:lstStyle/>
            <a:p>
              <a:endParaRPr lang="en-US"/>
            </a:p>
          </p:txBody>
        </p:sp>
      </p:grpSp>
      <p:grpSp>
        <p:nvGrpSpPr>
          <p:cNvPr id="33" name="Group 33"/>
          <p:cNvGrpSpPr/>
          <p:nvPr/>
        </p:nvGrpSpPr>
        <p:grpSpPr>
          <a:xfrm>
            <a:off x="12364873" y="1897517"/>
            <a:ext cx="4894428" cy="6405354"/>
            <a:chOff x="1" y="0"/>
            <a:chExt cx="6525904" cy="8540473"/>
          </a:xfrm>
        </p:grpSpPr>
        <p:grpSp>
          <p:nvGrpSpPr>
            <p:cNvPr id="34" name="Group 34"/>
            <p:cNvGrpSpPr/>
            <p:nvPr/>
          </p:nvGrpSpPr>
          <p:grpSpPr>
            <a:xfrm rot="5400000">
              <a:off x="175224" y="2189793"/>
              <a:ext cx="6175457" cy="6525904"/>
              <a:chOff x="0" y="0"/>
              <a:chExt cx="937242" cy="990429"/>
            </a:xfrm>
          </p:grpSpPr>
          <p:sp>
            <p:nvSpPr>
              <p:cNvPr id="35" name="Freeform 35"/>
              <p:cNvSpPr/>
              <p:nvPr/>
            </p:nvSpPr>
            <p:spPr>
              <a:xfrm>
                <a:off x="0" y="0"/>
                <a:ext cx="937242" cy="990429"/>
              </a:xfrm>
              <a:custGeom>
                <a:avLst/>
                <a:gdLst/>
                <a:ahLst/>
                <a:cxnLst/>
                <a:rect l="l" t="t" r="r" b="b"/>
                <a:pathLst>
                  <a:path w="937242" h="990429">
                    <a:moveTo>
                      <a:pt x="32200" y="0"/>
                    </a:moveTo>
                    <a:lnTo>
                      <a:pt x="905041" y="0"/>
                    </a:lnTo>
                    <a:cubicBezTo>
                      <a:pt x="913582" y="0"/>
                      <a:pt x="921772" y="3393"/>
                      <a:pt x="927811" y="9431"/>
                    </a:cubicBezTo>
                    <a:cubicBezTo>
                      <a:pt x="933849" y="15470"/>
                      <a:pt x="937242" y="23660"/>
                      <a:pt x="937242" y="32200"/>
                    </a:cubicBezTo>
                    <a:lnTo>
                      <a:pt x="937242" y="958229"/>
                    </a:lnTo>
                    <a:cubicBezTo>
                      <a:pt x="937242" y="966769"/>
                      <a:pt x="933849" y="974959"/>
                      <a:pt x="927811" y="980998"/>
                    </a:cubicBezTo>
                    <a:cubicBezTo>
                      <a:pt x="921772" y="987036"/>
                      <a:pt x="913582" y="990429"/>
                      <a:pt x="905041" y="990429"/>
                    </a:cubicBezTo>
                    <a:lnTo>
                      <a:pt x="32200" y="990429"/>
                    </a:lnTo>
                    <a:cubicBezTo>
                      <a:pt x="23660" y="990429"/>
                      <a:pt x="15470" y="987036"/>
                      <a:pt x="9431" y="980998"/>
                    </a:cubicBezTo>
                    <a:cubicBezTo>
                      <a:pt x="3393" y="974959"/>
                      <a:pt x="0" y="966769"/>
                      <a:pt x="0" y="958229"/>
                    </a:cubicBezTo>
                    <a:lnTo>
                      <a:pt x="0" y="32200"/>
                    </a:lnTo>
                    <a:cubicBezTo>
                      <a:pt x="0" y="23660"/>
                      <a:pt x="3393" y="15470"/>
                      <a:pt x="9431" y="9431"/>
                    </a:cubicBezTo>
                    <a:cubicBezTo>
                      <a:pt x="15470" y="3393"/>
                      <a:pt x="23660" y="0"/>
                      <a:pt x="32200" y="0"/>
                    </a:cubicBezTo>
                    <a:close/>
                  </a:path>
                </a:pathLst>
              </a:custGeom>
              <a:solidFill>
                <a:srgbClr val="FFFFFF">
                  <a:alpha val="81961"/>
                </a:srgbClr>
              </a:solidFill>
              <a:ln w="19050" cap="sq">
                <a:solidFill>
                  <a:srgbClr val="EBCE6E">
                    <a:alpha val="81961"/>
                  </a:srgbClr>
                </a:solidFill>
                <a:prstDash val="solid"/>
                <a:miter/>
              </a:ln>
            </p:spPr>
            <p:txBody>
              <a:bodyPr/>
              <a:lstStyle/>
              <a:p>
                <a:endParaRPr lang="en-US"/>
              </a:p>
            </p:txBody>
          </p:sp>
          <p:sp>
            <p:nvSpPr>
              <p:cNvPr id="36" name="TextBox 36"/>
              <p:cNvSpPr txBox="1"/>
              <p:nvPr/>
            </p:nvSpPr>
            <p:spPr>
              <a:xfrm>
                <a:off x="0" y="-9525"/>
                <a:ext cx="937242" cy="999954"/>
              </a:xfrm>
              <a:prstGeom prst="rect">
                <a:avLst/>
              </a:prstGeom>
            </p:spPr>
            <p:txBody>
              <a:bodyPr lIns="31645" tIns="31645" rIns="31645" bIns="31645" rtlCol="0" anchor="ctr"/>
              <a:lstStyle/>
              <a:p>
                <a:pPr algn="ctr">
                  <a:lnSpc>
                    <a:spcPts val="2956"/>
                  </a:lnSpc>
                </a:pPr>
                <a:endParaRPr/>
              </a:p>
            </p:txBody>
          </p:sp>
        </p:grpSp>
        <p:grpSp>
          <p:nvGrpSpPr>
            <p:cNvPr id="37" name="Group 37"/>
            <p:cNvGrpSpPr/>
            <p:nvPr/>
          </p:nvGrpSpPr>
          <p:grpSpPr>
            <a:xfrm>
              <a:off x="1608710" y="153776"/>
              <a:ext cx="3445159" cy="3454286"/>
              <a:chOff x="0" y="0"/>
              <a:chExt cx="847785" cy="850031"/>
            </a:xfrm>
          </p:grpSpPr>
          <p:sp>
            <p:nvSpPr>
              <p:cNvPr id="38" name="Freeform 38"/>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39" name="TextBox 39"/>
              <p:cNvSpPr txBox="1"/>
              <p:nvPr/>
            </p:nvSpPr>
            <p:spPr>
              <a:xfrm>
                <a:off x="79480" y="70165"/>
                <a:ext cx="688825" cy="700175"/>
              </a:xfrm>
              <a:prstGeom prst="rect">
                <a:avLst/>
              </a:prstGeom>
            </p:spPr>
            <p:txBody>
              <a:bodyPr lIns="29155" tIns="29155" rIns="29155" bIns="29155" rtlCol="0" anchor="ctr"/>
              <a:lstStyle/>
              <a:p>
                <a:pPr algn="ctr">
                  <a:lnSpc>
                    <a:spcPts val="3131"/>
                  </a:lnSpc>
                </a:pPr>
                <a:endParaRPr/>
              </a:p>
            </p:txBody>
          </p:sp>
        </p:grpSp>
        <p:sp>
          <p:nvSpPr>
            <p:cNvPr id="40" name="TextBox 40"/>
            <p:cNvSpPr txBox="1"/>
            <p:nvPr/>
          </p:nvSpPr>
          <p:spPr>
            <a:xfrm>
              <a:off x="325647" y="3736574"/>
              <a:ext cx="5874611" cy="4531155"/>
            </a:xfrm>
            <a:prstGeom prst="rect">
              <a:avLst/>
            </a:prstGeom>
          </p:spPr>
          <p:txBody>
            <a:bodyPr lIns="0" tIns="0" rIns="0" bIns="0" rtlCol="0" anchor="t">
              <a:spAutoFit/>
            </a:bodyPr>
            <a:lstStyle/>
            <a:p>
              <a:pPr algn="just">
                <a:lnSpc>
                  <a:spcPts val="1917"/>
                </a:lnSpc>
              </a:pPr>
              <a:r>
                <a:rPr lang="en-US" sz="1742" spc="97" dirty="0">
                  <a:solidFill>
                    <a:srgbClr val="000000"/>
                  </a:solidFill>
                  <a:latin typeface="Georgia" panose="02040502050405020303" pitchFamily="18" charset="0"/>
                </a:rPr>
                <a:t>Katie Kozlowski</a:t>
              </a:r>
              <a:r>
                <a:rPr lang="en-US" sz="1742" spc="97" dirty="0">
                  <a:solidFill>
                    <a:srgbClr val="000000"/>
                  </a:solidFill>
                  <a:latin typeface="Georgia" panose="02040502050405020303" pitchFamily="18" charset="0"/>
                  <a:ea typeface="Glacial Indifference"/>
                </a:rPr>
                <a:t> is a master energy and embodiment coach and the creator of the </a:t>
              </a:r>
              <a:r>
                <a:rPr lang="en-US" sz="1742" spc="97" dirty="0" err="1">
                  <a:solidFill>
                    <a:srgbClr val="000000"/>
                  </a:solidFill>
                  <a:latin typeface="Georgia" panose="02040502050405020303" pitchFamily="18" charset="0"/>
                  <a:ea typeface="Glacial Indifference"/>
                </a:rPr>
                <a:t>ShaktiBomb</a:t>
              </a:r>
              <a:r>
                <a:rPr lang="en-US" sz="1742" spc="97" dirty="0">
                  <a:solidFill>
                    <a:srgbClr val="000000"/>
                  </a:solidFill>
                  <a:latin typeface="Georgia" panose="02040502050405020303" pitchFamily="18" charset="0"/>
                  <a:ea typeface="Glacial Indifference"/>
                </a:rPr>
                <a:t> Method™️. She assists smart, spiritually driven, and highly motivated individuals in making significant breakthroughs, empowering them to manifest more of what they desire by connecting to their core beliefs, needs, and desires.</a:t>
              </a:r>
            </a:p>
            <a:p>
              <a:pPr algn="just">
                <a:lnSpc>
                  <a:spcPts val="1917"/>
                </a:lnSpc>
              </a:pPr>
              <a:endParaRPr lang="en-US" sz="1742" spc="97" dirty="0">
                <a:solidFill>
                  <a:srgbClr val="000000"/>
                </a:solidFill>
                <a:latin typeface="Georgia" panose="02040502050405020303" pitchFamily="18" charset="0"/>
                <a:ea typeface="Glacial Indifference"/>
              </a:endParaRPr>
            </a:p>
            <a:p>
              <a:pPr algn="just">
                <a:lnSpc>
                  <a:spcPts val="1917"/>
                </a:lnSpc>
              </a:pPr>
              <a:r>
                <a:rPr lang="en-US" sz="1742" spc="97" dirty="0">
                  <a:solidFill>
                    <a:srgbClr val="000000"/>
                  </a:solidFill>
                  <a:latin typeface="Georgia" panose="02040502050405020303" pitchFamily="18" charset="0"/>
                </a:rPr>
                <a:t>Connect with Katie</a:t>
              </a:r>
            </a:p>
            <a:p>
              <a:pPr algn="just">
                <a:lnSpc>
                  <a:spcPts val="1917"/>
                </a:lnSpc>
              </a:pPr>
              <a:r>
                <a:rPr lang="en-US" sz="1742" spc="97" dirty="0">
                  <a:solidFill>
                    <a:srgbClr val="000000"/>
                  </a:solidFill>
                  <a:latin typeface="Georgia" panose="02040502050405020303" pitchFamily="18" charset="0"/>
                </a:rPr>
                <a:t>Facebook: </a:t>
              </a:r>
              <a:r>
                <a:rPr lang="en-US" sz="1742" u="sng" spc="97" dirty="0" err="1">
                  <a:solidFill>
                    <a:srgbClr val="000000"/>
                  </a:solidFill>
                  <a:latin typeface="Georgia" panose="02040502050405020303" pitchFamily="18" charset="0"/>
                  <a:hlinkClick r:id="rId15" tooltip="https://www.facebook.com/katie.kozlowski/"/>
                </a:rPr>
                <a:t>katie.kozlowski</a:t>
              </a:r>
              <a:endParaRPr lang="en-US" sz="1742" u="sng" spc="97" dirty="0">
                <a:solidFill>
                  <a:srgbClr val="000000"/>
                </a:solidFill>
                <a:latin typeface="Georgia" panose="02040502050405020303" pitchFamily="18" charset="0"/>
                <a:hlinkClick r:id="rId15" tooltip="https://www.facebook.com/katie.kozlowski/"/>
              </a:endParaRPr>
            </a:p>
            <a:p>
              <a:pPr algn="just">
                <a:lnSpc>
                  <a:spcPts val="1917"/>
                </a:lnSpc>
              </a:pPr>
              <a:r>
                <a:rPr lang="en-US" sz="1742" spc="97" dirty="0">
                  <a:solidFill>
                    <a:srgbClr val="000000"/>
                  </a:solidFill>
                  <a:latin typeface="Georgia" panose="02040502050405020303" pitchFamily="18" charset="0"/>
                </a:rPr>
                <a:t>Instagram: </a:t>
              </a:r>
              <a:r>
                <a:rPr lang="en-US" sz="1742" u="sng" spc="97" dirty="0" err="1">
                  <a:solidFill>
                    <a:srgbClr val="000000"/>
                  </a:solidFill>
                  <a:latin typeface="Georgia" panose="02040502050405020303" pitchFamily="18" charset="0"/>
                  <a:hlinkClick r:id="rId16" tooltip="http://www.instagram.com/iamkatiekozlowski"/>
                </a:rPr>
                <a:t>iamkatiekozlowski</a:t>
              </a:r>
              <a:endParaRPr lang="en-US" sz="1742" u="sng" spc="97" dirty="0">
                <a:solidFill>
                  <a:srgbClr val="000000"/>
                </a:solidFill>
                <a:latin typeface="Georgia" panose="02040502050405020303" pitchFamily="18" charset="0"/>
                <a:hlinkClick r:id="rId16" tooltip="http://www.instagram.com/iamkatiekozlowski"/>
              </a:endParaRPr>
            </a:p>
            <a:p>
              <a:pPr algn="just">
                <a:lnSpc>
                  <a:spcPts val="1778"/>
                </a:lnSpc>
              </a:pPr>
              <a:r>
                <a:rPr lang="en-US" sz="1616" spc="90" dirty="0">
                  <a:solidFill>
                    <a:srgbClr val="000000"/>
                  </a:solidFill>
                  <a:latin typeface="Georgia" panose="02040502050405020303" pitchFamily="18" charset="0"/>
                </a:rPr>
                <a:t>Website: </a:t>
              </a:r>
              <a:r>
                <a:rPr lang="en-US" sz="1616" u="sng" spc="90" dirty="0">
                  <a:solidFill>
                    <a:srgbClr val="000000"/>
                  </a:solidFill>
                  <a:latin typeface="Georgia" panose="02040502050405020303" pitchFamily="18" charset="0"/>
                  <a:hlinkClick r:id="rId17" tooltip="http://www.katiekozlowski.com"/>
                </a:rPr>
                <a:t>http://www.katiekozlowski.com/</a:t>
              </a:r>
            </a:p>
          </p:txBody>
        </p:sp>
        <p:grpSp>
          <p:nvGrpSpPr>
            <p:cNvPr id="41" name="Group 41"/>
            <p:cNvGrpSpPr/>
            <p:nvPr/>
          </p:nvGrpSpPr>
          <p:grpSpPr>
            <a:xfrm>
              <a:off x="1651330" y="131837"/>
              <a:ext cx="3448218" cy="3457353"/>
              <a:chOff x="0" y="0"/>
              <a:chExt cx="847785" cy="850031"/>
            </a:xfrm>
          </p:grpSpPr>
          <p:sp>
            <p:nvSpPr>
              <p:cNvPr id="42" name="Freeform 42"/>
              <p:cNvSpPr/>
              <p:nvPr/>
            </p:nvSpPr>
            <p:spPr>
              <a:xfrm>
                <a:off x="0" y="0"/>
                <a:ext cx="847785" cy="850031"/>
              </a:xfrm>
              <a:custGeom>
                <a:avLst/>
                <a:gdLst/>
                <a:ahLst/>
                <a:cxnLst/>
                <a:rect l="l" t="t" r="r" b="b"/>
                <a:pathLst>
                  <a:path w="847785" h="850031">
                    <a:moveTo>
                      <a:pt x="423892" y="0"/>
                    </a:moveTo>
                    <a:cubicBezTo>
                      <a:pt x="189783" y="0"/>
                      <a:pt x="0" y="190286"/>
                      <a:pt x="0" y="425015"/>
                    </a:cubicBezTo>
                    <a:cubicBezTo>
                      <a:pt x="0" y="659745"/>
                      <a:pt x="189783" y="850031"/>
                      <a:pt x="423892" y="850031"/>
                    </a:cubicBezTo>
                    <a:cubicBezTo>
                      <a:pt x="658002" y="850031"/>
                      <a:pt x="847785" y="659745"/>
                      <a:pt x="847785" y="425015"/>
                    </a:cubicBezTo>
                    <a:cubicBezTo>
                      <a:pt x="847785" y="190286"/>
                      <a:pt x="658002" y="0"/>
                      <a:pt x="423892" y="0"/>
                    </a:cubicBezTo>
                    <a:close/>
                  </a:path>
                </a:pathLst>
              </a:custGeom>
              <a:solidFill>
                <a:srgbClr val="FEFEFE"/>
              </a:solidFill>
            </p:spPr>
            <p:txBody>
              <a:bodyPr/>
              <a:lstStyle/>
              <a:p>
                <a:endParaRPr lang="en-US"/>
              </a:p>
            </p:txBody>
          </p:sp>
          <p:sp>
            <p:nvSpPr>
              <p:cNvPr id="43" name="TextBox 43"/>
              <p:cNvSpPr txBox="1"/>
              <p:nvPr/>
            </p:nvSpPr>
            <p:spPr>
              <a:xfrm>
                <a:off x="79480" y="70165"/>
                <a:ext cx="688825" cy="700175"/>
              </a:xfrm>
              <a:prstGeom prst="rect">
                <a:avLst/>
              </a:prstGeom>
            </p:spPr>
            <p:txBody>
              <a:bodyPr lIns="46803" tIns="46803" rIns="46803" bIns="46803" rtlCol="0" anchor="ctr"/>
              <a:lstStyle/>
              <a:p>
                <a:pPr algn="ctr">
                  <a:lnSpc>
                    <a:spcPts val="3131"/>
                  </a:lnSpc>
                </a:pPr>
                <a:endParaRPr/>
              </a:p>
            </p:txBody>
          </p:sp>
        </p:grpSp>
        <p:grpSp>
          <p:nvGrpSpPr>
            <p:cNvPr id="44" name="Group 44"/>
            <p:cNvGrpSpPr>
              <a:grpSpLocks noChangeAspect="1"/>
            </p:cNvGrpSpPr>
            <p:nvPr/>
          </p:nvGrpSpPr>
          <p:grpSpPr>
            <a:xfrm>
              <a:off x="1580183" y="131837"/>
              <a:ext cx="3590471" cy="3576446"/>
              <a:chOff x="0" y="0"/>
              <a:chExt cx="6502400" cy="6477000"/>
            </a:xfrm>
          </p:grpSpPr>
          <p:sp>
            <p:nvSpPr>
              <p:cNvPr id="45" name="Freeform 4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8"/>
                <a:stretch>
                  <a:fillRect l="-23382" t="-53489" r="-40635" b="-93272"/>
                </a:stretch>
              </a:blipFill>
            </p:spPr>
            <p:txBody>
              <a:bodyPr/>
              <a:lstStyle/>
              <a:p>
                <a:endParaRPr lang="en-US"/>
              </a:p>
            </p:txBody>
          </p:sp>
          <p:sp>
            <p:nvSpPr>
              <p:cNvPr id="46" name="Freeform 4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EFEFE"/>
              </a:solidFill>
            </p:spPr>
            <p:txBody>
              <a:bodyPr/>
              <a:lstStyle/>
              <a:p>
                <a:endParaRPr lang="en-US"/>
              </a:p>
            </p:txBody>
          </p:sp>
        </p:grpSp>
        <p:sp>
          <p:nvSpPr>
            <p:cNvPr id="47" name="Freeform 47"/>
            <p:cNvSpPr/>
            <p:nvPr/>
          </p:nvSpPr>
          <p:spPr>
            <a:xfrm>
              <a:off x="1476278" y="0"/>
              <a:ext cx="3694377" cy="3708283"/>
            </a:xfrm>
            <a:custGeom>
              <a:avLst/>
              <a:gdLst/>
              <a:ahLst/>
              <a:cxnLst/>
              <a:rect l="l" t="t" r="r" b="b"/>
              <a:pathLst>
                <a:path w="3694377" h="3708283">
                  <a:moveTo>
                    <a:pt x="0" y="0"/>
                  </a:moveTo>
                  <a:lnTo>
                    <a:pt x="3694377" y="0"/>
                  </a:lnTo>
                  <a:lnTo>
                    <a:pt x="3694377" y="3708283"/>
                  </a:lnTo>
                  <a:lnTo>
                    <a:pt x="0" y="3708283"/>
                  </a:lnTo>
                  <a:lnTo>
                    <a:pt x="0" y="0"/>
                  </a:lnTo>
                  <a:close/>
                </a:path>
              </a:pathLst>
            </a:custGeom>
            <a:blipFill>
              <a:blip r:embed="rId8"/>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1487</Words>
  <Application>Microsoft Office PowerPoint</Application>
  <PresentationFormat>Custom</PresentationFormat>
  <Paragraphs>159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Arial</vt:lpstr>
      <vt:lpstr>Georgia</vt:lpstr>
      <vt:lpstr>TAN Angleton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Board Slide Deck</dc:title>
  <dc:creator>Kristy Taylor</dc:creator>
  <cp:lastModifiedBy>Kristy Taylor</cp:lastModifiedBy>
  <cp:revision>2</cp:revision>
  <dcterms:created xsi:type="dcterms:W3CDTF">2006-08-16T00:00:00Z</dcterms:created>
  <dcterms:modified xsi:type="dcterms:W3CDTF">2024-01-01T18:24:55Z</dcterms:modified>
  <dc:identifier>DAF3J0YsRF4</dc:identifier>
</cp:coreProperties>
</file>